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309" r:id="rId3"/>
    <p:sldId id="261" r:id="rId4"/>
    <p:sldId id="425" r:id="rId5"/>
    <p:sldId id="264" r:id="rId6"/>
    <p:sldId id="426" r:id="rId7"/>
    <p:sldId id="263" r:id="rId8"/>
    <p:sldId id="266" r:id="rId9"/>
    <p:sldId id="432" r:id="rId10"/>
    <p:sldId id="466" r:id="rId11"/>
    <p:sldId id="467" r:id="rId12"/>
    <p:sldId id="468" r:id="rId13"/>
    <p:sldId id="469" r:id="rId14"/>
    <p:sldId id="465" r:id="rId15"/>
    <p:sldId id="395" r:id="rId16"/>
    <p:sldId id="398" r:id="rId17"/>
    <p:sldId id="401" r:id="rId18"/>
    <p:sldId id="427" r:id="rId19"/>
    <p:sldId id="322" r:id="rId20"/>
    <p:sldId id="397" r:id="rId21"/>
    <p:sldId id="470" r:id="rId22"/>
    <p:sldId id="471" r:id="rId23"/>
    <p:sldId id="472" r:id="rId24"/>
    <p:sldId id="438" r:id="rId25"/>
    <p:sldId id="402" r:id="rId26"/>
    <p:sldId id="473" r:id="rId27"/>
    <p:sldId id="474" r:id="rId28"/>
    <p:sldId id="475" r:id="rId29"/>
    <p:sldId id="476" r:id="rId30"/>
    <p:sldId id="480" r:id="rId31"/>
    <p:sldId id="477" r:id="rId32"/>
    <p:sldId id="478" r:id="rId33"/>
    <p:sldId id="396" r:id="rId34"/>
    <p:sldId id="393" r:id="rId35"/>
    <p:sldId id="335" r:id="rId36"/>
    <p:sldId id="403" r:id="rId37"/>
    <p:sldId id="404" r:id="rId38"/>
    <p:sldId id="405" r:id="rId39"/>
    <p:sldId id="456" r:id="rId40"/>
    <p:sldId id="428" r:id="rId41"/>
    <p:sldId id="406" r:id="rId42"/>
    <p:sldId id="446" r:id="rId43"/>
    <p:sldId id="447" r:id="rId44"/>
    <p:sldId id="445" r:id="rId45"/>
    <p:sldId id="429" r:id="rId46"/>
    <p:sldId id="423" r:id="rId47"/>
    <p:sldId id="408" r:id="rId48"/>
    <p:sldId id="457" r:id="rId49"/>
    <p:sldId id="409" r:id="rId50"/>
    <p:sldId id="459" r:id="rId51"/>
    <p:sldId id="410" r:id="rId52"/>
    <p:sldId id="460" r:id="rId53"/>
    <p:sldId id="411" r:id="rId54"/>
    <p:sldId id="464" r:id="rId55"/>
    <p:sldId id="412" r:id="rId56"/>
    <p:sldId id="450" r:id="rId57"/>
    <p:sldId id="451" r:id="rId58"/>
    <p:sldId id="413" r:id="rId59"/>
    <p:sldId id="414" r:id="rId60"/>
    <p:sldId id="430" r:id="rId61"/>
    <p:sldId id="415" r:id="rId62"/>
    <p:sldId id="416" r:id="rId63"/>
    <p:sldId id="417" r:id="rId64"/>
    <p:sldId id="418" r:id="rId65"/>
    <p:sldId id="419" r:id="rId66"/>
    <p:sldId id="463" r:id="rId67"/>
    <p:sldId id="479" r:id="rId68"/>
    <p:sldId id="421" r:id="rId69"/>
    <p:sldId id="422" r:id="rId70"/>
    <p:sldId id="431" r:id="rId71"/>
    <p:sldId id="382" r:id="rId72"/>
    <p:sldId id="455" r:id="rId73"/>
    <p:sldId id="448" r:id="rId74"/>
    <p:sldId id="481" r:id="rId75"/>
    <p:sldId id="453" r:id="rId76"/>
    <p:sldId id="297" r:id="rId7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4A1"/>
    <a:srgbClr val="E1812C"/>
    <a:srgbClr val="FFFFFF"/>
    <a:srgbClr val="000000"/>
    <a:srgbClr val="8FBA62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3170" autoAdjust="0"/>
  </p:normalViewPr>
  <p:slideViewPr>
    <p:cSldViewPr snapToGrid="0">
      <p:cViewPr>
        <p:scale>
          <a:sx n="133" d="100"/>
          <a:sy n="133" d="100"/>
        </p:scale>
        <p:origin x="1398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1. Filtrage méthode entonnoir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C5E21FD-3080-43FB-A8A6-137670B8E8F1}">
      <dgm:prSet/>
      <dgm:spPr/>
      <dgm:t>
        <a:bodyPr/>
        <a:lstStyle/>
        <a:p>
          <a:r>
            <a:rPr lang="fr-FR" dirty="0"/>
            <a:t>2. Imputation valeurs manquantes</a:t>
          </a:r>
        </a:p>
      </dgm:t>
    </dgm:pt>
    <dgm:pt modelId="{8BF86168-1AA4-45B6-9B34-4DD32A07BB4B}" type="parTrans" cxnId="{4E06AB78-EF9C-4F78-90AE-E066C96DC348}">
      <dgm:prSet/>
      <dgm:spPr/>
      <dgm:t>
        <a:bodyPr/>
        <a:lstStyle/>
        <a:p>
          <a:endParaRPr lang="fr-FR"/>
        </a:p>
      </dgm:t>
    </dgm:pt>
    <dgm:pt modelId="{BB19A394-4E34-4EA1-9201-6EAD63EB7DF6}" type="sibTrans" cxnId="{4E06AB78-EF9C-4F78-90AE-E066C96DC348}">
      <dgm:prSet/>
      <dgm:spPr/>
      <dgm:t>
        <a:bodyPr/>
        <a:lstStyle/>
        <a:p>
          <a:endParaRPr lang="fr-FR"/>
        </a:p>
      </dgm:t>
    </dgm:pt>
    <dgm:pt modelId="{847E8B91-3EC3-47EC-A003-E50B3FA02295}">
      <dgm:prSet/>
      <dgm:spPr/>
      <dgm:t>
        <a:bodyPr/>
        <a:lstStyle/>
        <a:p>
          <a:r>
            <a:rPr lang="fr-FR" dirty="0"/>
            <a:t>3. Transformation logarithmique features cibles</a:t>
          </a:r>
        </a:p>
      </dgm:t>
    </dgm:pt>
    <dgm:pt modelId="{108D50E2-5756-4369-8B2C-A1AAB2CF6737}" type="parTrans" cxnId="{798384A4-AD34-435D-A0C0-A479333CAE43}">
      <dgm:prSet/>
      <dgm:spPr/>
      <dgm:t>
        <a:bodyPr/>
        <a:lstStyle/>
        <a:p>
          <a:endParaRPr lang="fr-FR"/>
        </a:p>
      </dgm:t>
    </dgm:pt>
    <dgm:pt modelId="{54BBD4B0-965F-4E95-99E2-7070C1283A3B}" type="sibTrans" cxnId="{798384A4-AD34-435D-A0C0-A479333CAE43}">
      <dgm:prSet/>
      <dgm:spPr/>
      <dgm:t>
        <a:bodyPr/>
        <a:lstStyle/>
        <a:p>
          <a:endParaRPr lang="fr-FR"/>
        </a:p>
      </dgm:t>
    </dgm:pt>
    <dgm:pt modelId="{E4EDC54A-3F9F-44DE-9A89-E5641742DF95}">
      <dgm:prSet/>
      <dgm:spPr/>
      <dgm:t>
        <a:bodyPr/>
        <a:lstStyle/>
        <a:p>
          <a:r>
            <a:rPr lang="fr-FR" dirty="0"/>
            <a:t>4. Suppression des outliers</a:t>
          </a:r>
        </a:p>
      </dgm:t>
    </dgm:pt>
    <dgm:pt modelId="{F57471D1-C312-462F-814A-7E7EF3577365}" type="parTrans" cxnId="{79C87AE8-CDA8-486B-A744-4957C8E39B40}">
      <dgm:prSet/>
      <dgm:spPr/>
      <dgm:t>
        <a:bodyPr/>
        <a:lstStyle/>
        <a:p>
          <a:endParaRPr lang="fr-FR"/>
        </a:p>
      </dgm:t>
    </dgm:pt>
    <dgm:pt modelId="{64D14AC3-09D0-440B-8CF8-A1F0A983BAB5}" type="sibTrans" cxnId="{79C87AE8-CDA8-486B-A744-4957C8E39B4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 custScaleY="159097" custLinFactNeighborX="-78292" custLinFactNeighborY="-6552"/>
      <dgm:spPr/>
    </dgm:pt>
    <dgm:pt modelId="{93AAC618-069D-41A4-B4C6-F5B15203A746}" type="pres">
      <dgm:prSet presAssocID="{D1DEEA07-27AE-4788-8C9E-10F9E64A2E02}" presName="ParentText" presStyleLbl="node1" presStyleIdx="0" presStyleCnt="4" custScaleX="323633" custLinFactNeighborX="1301" custLinFactNeighborY="-19774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29106CE1-C70D-47EA-BDE4-EFFCB3809F0F}" type="pres">
      <dgm:prSet presAssocID="{3C5E21FD-3080-43FB-A8A6-137670B8E8F1}" presName="composite" presStyleCnt="0"/>
      <dgm:spPr/>
    </dgm:pt>
    <dgm:pt modelId="{FDB03B7A-9218-47CD-8F3E-C1E8B1158B8C}" type="pres">
      <dgm:prSet presAssocID="{3C5E21FD-3080-43FB-A8A6-137670B8E8F1}" presName="bentUpArrow1" presStyleLbl="alignImgPlace1" presStyleIdx="1" presStyleCnt="3" custLinFactX="-11841" custLinFactNeighborX="-100000" custLinFactNeighborY="-26306"/>
      <dgm:spPr/>
    </dgm:pt>
    <dgm:pt modelId="{3BFE04D8-D76C-4F37-AA83-E90C26A7F2B8}" type="pres">
      <dgm:prSet presAssocID="{3C5E21FD-3080-43FB-A8A6-137670B8E8F1}" presName="ParentText" presStyleLbl="node1" presStyleIdx="1" presStyleCnt="4" custScaleX="351519" custLinFactNeighborX="-1262" custLinFactNeighborY="-18302">
        <dgm:presLayoutVars>
          <dgm:chMax val="1"/>
          <dgm:chPref val="1"/>
          <dgm:bulletEnabled val="1"/>
        </dgm:presLayoutVars>
      </dgm:prSet>
      <dgm:spPr/>
    </dgm:pt>
    <dgm:pt modelId="{FE6BC4CE-2228-4927-81E4-A636A94557DB}" type="pres">
      <dgm:prSet presAssocID="{3C5E21FD-3080-43FB-A8A6-137670B8E8F1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6A2D72-1A95-44A9-BA0A-A1734C639A37}" type="pres">
      <dgm:prSet presAssocID="{BB19A394-4E34-4EA1-9201-6EAD63EB7DF6}" presName="sibTrans" presStyleCnt="0"/>
      <dgm:spPr/>
    </dgm:pt>
    <dgm:pt modelId="{48544715-D600-4C83-ACD3-2815BA789108}" type="pres">
      <dgm:prSet presAssocID="{847E8B91-3EC3-47EC-A003-E50B3FA02295}" presName="composite" presStyleCnt="0"/>
      <dgm:spPr/>
    </dgm:pt>
    <dgm:pt modelId="{2D75BFB8-5030-42A9-BB96-470DB34876B8}" type="pres">
      <dgm:prSet presAssocID="{847E8B91-3EC3-47EC-A003-E50B3FA02295}" presName="bentUpArrow1" presStyleLbl="alignImgPlace1" presStyleIdx="2" presStyleCnt="3" custLinFactX="-8280" custLinFactNeighborX="-100000" custLinFactNeighborY="-10271"/>
      <dgm:spPr/>
    </dgm:pt>
    <dgm:pt modelId="{8F4EF438-EE46-437D-99E2-F4720FA770F8}" type="pres">
      <dgm:prSet presAssocID="{847E8B91-3EC3-47EC-A003-E50B3FA02295}" presName="ParentText" presStyleLbl="node1" presStyleIdx="2" presStyleCnt="4" custScaleX="337016">
        <dgm:presLayoutVars>
          <dgm:chMax val="1"/>
          <dgm:chPref val="1"/>
          <dgm:bulletEnabled val="1"/>
        </dgm:presLayoutVars>
      </dgm:prSet>
      <dgm:spPr/>
    </dgm:pt>
    <dgm:pt modelId="{85F6D0C9-FFC3-4A15-ADDD-038E738892CA}" type="pres">
      <dgm:prSet presAssocID="{847E8B91-3EC3-47EC-A003-E50B3FA02295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83072408-E0A1-41E9-932C-8DEC9EBE43F3}" type="pres">
      <dgm:prSet presAssocID="{54BBD4B0-965F-4E95-99E2-7070C1283A3B}" presName="sibTrans" presStyleCnt="0"/>
      <dgm:spPr/>
    </dgm:pt>
    <dgm:pt modelId="{DAB852EE-816B-4F99-9D40-363B1B1B7503}" type="pres">
      <dgm:prSet presAssocID="{E4EDC54A-3F9F-44DE-9A89-E5641742DF95}" presName="composite" presStyleCnt="0"/>
      <dgm:spPr/>
    </dgm:pt>
    <dgm:pt modelId="{2A59F737-2352-477A-9FC5-DB423B764406}" type="pres">
      <dgm:prSet presAssocID="{E4EDC54A-3F9F-44DE-9A89-E5641742DF95}" presName="ParentText" presStyleLbl="node1" presStyleIdx="3" presStyleCnt="4" custScaleX="276309" custLinFactNeighborX="30497" custLinFactNeighborY="5061">
        <dgm:presLayoutVars>
          <dgm:chMax val="1"/>
          <dgm:chPref val="1"/>
          <dgm:bulletEnabled val="1"/>
        </dgm:presLayoutVars>
      </dgm:prSet>
      <dgm:spPr/>
    </dgm:pt>
  </dgm:ptLst>
  <dgm:cxnLst>
    <dgm:cxn modelId="{9831B710-DAA1-4E71-8710-13C77358A50B}" type="presOf" srcId="{3C5E21FD-3080-43FB-A8A6-137670B8E8F1}" destId="{3BFE04D8-D76C-4F37-AA83-E90C26A7F2B8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4E06AB78-EF9C-4F78-90AE-E066C96DC348}" srcId="{B302682C-962B-42C3-97A7-647ECD407CE6}" destId="{3C5E21FD-3080-43FB-A8A6-137670B8E8F1}" srcOrd="1" destOrd="0" parTransId="{8BF86168-1AA4-45B6-9B34-4DD32A07BB4B}" sibTransId="{BB19A394-4E34-4EA1-9201-6EAD63EB7DF6}"/>
    <dgm:cxn modelId="{77AA4E81-9B62-41B4-BF73-756A56764E16}" type="presOf" srcId="{E4EDC54A-3F9F-44DE-9A89-E5641742DF95}" destId="{2A59F737-2352-477A-9FC5-DB423B76440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798384A4-AD34-435D-A0C0-A479333CAE43}" srcId="{B302682C-962B-42C3-97A7-647ECD407CE6}" destId="{847E8B91-3EC3-47EC-A003-E50B3FA02295}" srcOrd="2" destOrd="0" parTransId="{108D50E2-5756-4369-8B2C-A1AAB2CF6737}" sibTransId="{54BBD4B0-965F-4E95-99E2-7070C1283A3B}"/>
    <dgm:cxn modelId="{0245D9AE-5030-469A-8355-2A47F8024A88}" type="presOf" srcId="{847E8B91-3EC3-47EC-A003-E50B3FA02295}" destId="{8F4EF438-EE46-437D-99E2-F4720FA770F8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79C87AE8-CDA8-486B-A744-4957C8E39B40}" srcId="{B302682C-962B-42C3-97A7-647ECD407CE6}" destId="{E4EDC54A-3F9F-44DE-9A89-E5641742DF95}" srcOrd="3" destOrd="0" parTransId="{F57471D1-C312-462F-814A-7E7EF3577365}" sibTransId="{64D14AC3-09D0-440B-8CF8-A1F0A983BAB5}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C63DBA59-CF11-4ACD-957B-890BF67B1A79}" type="presParOf" srcId="{C49FFF7F-A1EF-46B0-A2CE-5774D156DD50}" destId="{29106CE1-C70D-47EA-BDE4-EFFCB3809F0F}" srcOrd="2" destOrd="0" presId="urn:microsoft.com/office/officeart/2005/8/layout/StepDownProcess"/>
    <dgm:cxn modelId="{D2E2D0DF-0532-455E-9748-BE88D27B2B02}" type="presParOf" srcId="{29106CE1-C70D-47EA-BDE4-EFFCB3809F0F}" destId="{FDB03B7A-9218-47CD-8F3E-C1E8B1158B8C}" srcOrd="0" destOrd="0" presId="urn:microsoft.com/office/officeart/2005/8/layout/StepDownProcess"/>
    <dgm:cxn modelId="{5E21EA27-072C-4320-9C21-9E79DF337B50}" type="presParOf" srcId="{29106CE1-C70D-47EA-BDE4-EFFCB3809F0F}" destId="{3BFE04D8-D76C-4F37-AA83-E90C26A7F2B8}" srcOrd="1" destOrd="0" presId="urn:microsoft.com/office/officeart/2005/8/layout/StepDownProcess"/>
    <dgm:cxn modelId="{27FC51B2-31CF-48F4-9BC6-4A5C37A6F35E}" type="presParOf" srcId="{29106CE1-C70D-47EA-BDE4-EFFCB3809F0F}" destId="{FE6BC4CE-2228-4927-81E4-A636A94557DB}" srcOrd="2" destOrd="0" presId="urn:microsoft.com/office/officeart/2005/8/layout/StepDownProcess"/>
    <dgm:cxn modelId="{E3041667-81F4-4380-8F97-7B8395B32702}" type="presParOf" srcId="{C49FFF7F-A1EF-46B0-A2CE-5774D156DD50}" destId="{E86A2D72-1A95-44A9-BA0A-A1734C639A37}" srcOrd="3" destOrd="0" presId="urn:microsoft.com/office/officeart/2005/8/layout/StepDownProcess"/>
    <dgm:cxn modelId="{FCC786D3-5EB5-4C46-80BC-4C37E6F56753}" type="presParOf" srcId="{C49FFF7F-A1EF-46B0-A2CE-5774D156DD50}" destId="{48544715-D600-4C83-ACD3-2815BA789108}" srcOrd="4" destOrd="0" presId="urn:microsoft.com/office/officeart/2005/8/layout/StepDownProcess"/>
    <dgm:cxn modelId="{0EAAD3CF-1C80-437F-8614-DC729EA16A99}" type="presParOf" srcId="{48544715-D600-4C83-ACD3-2815BA789108}" destId="{2D75BFB8-5030-42A9-BB96-470DB34876B8}" srcOrd="0" destOrd="0" presId="urn:microsoft.com/office/officeart/2005/8/layout/StepDownProcess"/>
    <dgm:cxn modelId="{A27C1DEF-ECA2-4ABC-8ABE-120DE24B51BC}" type="presParOf" srcId="{48544715-D600-4C83-ACD3-2815BA789108}" destId="{8F4EF438-EE46-437D-99E2-F4720FA770F8}" srcOrd="1" destOrd="0" presId="urn:microsoft.com/office/officeart/2005/8/layout/StepDownProcess"/>
    <dgm:cxn modelId="{392E66FF-C34A-4793-A9F7-338FD6F3239F}" type="presParOf" srcId="{48544715-D600-4C83-ACD3-2815BA789108}" destId="{85F6D0C9-FFC3-4A15-ADDD-038E738892CA}" srcOrd="2" destOrd="0" presId="urn:microsoft.com/office/officeart/2005/8/layout/StepDownProcess"/>
    <dgm:cxn modelId="{4709C15C-21A0-40FA-8F10-B227ABDD6F38}" type="presParOf" srcId="{C49FFF7F-A1EF-46B0-A2CE-5774D156DD50}" destId="{83072408-E0A1-41E9-932C-8DEC9EBE43F3}" srcOrd="5" destOrd="0" presId="urn:microsoft.com/office/officeart/2005/8/layout/StepDownProcess"/>
    <dgm:cxn modelId="{FC4E3C8D-B2F9-415F-BA6A-93082206696E}" type="presParOf" srcId="{C49FFF7F-A1EF-46B0-A2CE-5774D156DD50}" destId="{DAB852EE-816B-4F99-9D40-363B1B1B7503}" srcOrd="6" destOrd="0" presId="urn:microsoft.com/office/officeart/2005/8/layout/StepDownProcess"/>
    <dgm:cxn modelId="{8760AD74-EA58-48BF-ABDB-1BD45DB6806B}" type="presParOf" srcId="{DAB852EE-816B-4F99-9D40-363B1B1B7503}" destId="{2A59F737-2352-477A-9FC5-DB423B76440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2000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516845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remplissage feature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features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features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Gestion des features de consommation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par type d’utilisation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7B04E862-1E11-4C46-9D48-E1AA16257680}">
      <dgm:prSet/>
      <dgm:spPr/>
      <dgm:t>
        <a:bodyPr/>
        <a:lstStyle/>
        <a:p>
          <a:r>
            <a:rPr lang="fr-FR" dirty="0"/>
            <a:t>f) Filtrage bâtiments atypiques</a:t>
          </a:r>
        </a:p>
      </dgm:t>
    </dgm:pt>
    <dgm:pt modelId="{5CA6E30B-9A49-4314-B2CD-35CC3B877F86}" type="parTrans" cxnId="{3F558298-8851-44C3-BA77-07C3BF4A6F34}">
      <dgm:prSet/>
      <dgm:spPr/>
      <dgm:t>
        <a:bodyPr/>
        <a:lstStyle/>
        <a:p>
          <a:endParaRPr lang="fr-FR"/>
        </a:p>
      </dgm:t>
    </dgm:pt>
    <dgm:pt modelId="{0B500FFA-C0DF-4B84-9070-B6D984DF4B63}" type="sibTrans" cxnId="{3F558298-8851-44C3-BA77-07C3BF4A6F34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5" custScaleY="153727" custLinFactNeighborX="-66500" custLinFactNeighborY="13714"/>
      <dgm:spPr/>
    </dgm:pt>
    <dgm:pt modelId="{93AAC618-069D-41A4-B4C6-F5B15203A746}" type="pres">
      <dgm:prSet presAssocID="{D1DEEA07-27AE-4788-8C9E-10F9E64A2E02}" presName="ParentText" presStyleLbl="node1" presStyleIdx="0" presStyleCnt="6" custScaleX="34869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5" custScaleX="88975" custScaleY="149819" custLinFactX="-100000" custLinFactNeighborX="-102123" custLinFactNeighborY="2478"/>
      <dgm:spPr/>
    </dgm:pt>
    <dgm:pt modelId="{FA0D765A-4CC3-48A4-8F21-8493A1789AB5}" type="pres">
      <dgm:prSet presAssocID="{3B8B32C6-7326-4B02-8730-9F4E044A1308}" presName="ParentText" presStyleLbl="node1" presStyleIdx="1" presStyleCnt="6" custScaleX="381861" custLinFactNeighborX="-1001" custLinFactNeighborY="6576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5" custScaleY="129447" custLinFactX="-100000" custLinFactNeighborX="-199122" custLinFactNeighborY="1525"/>
      <dgm:spPr/>
    </dgm:pt>
    <dgm:pt modelId="{60FCC3EF-44FF-47C2-816E-00B2C5550D88}" type="pres">
      <dgm:prSet presAssocID="{D1A4BFF0-8C11-4B48-B9CF-DFF54AA55C96}" presName="ParentText" presStyleLbl="node1" presStyleIdx="2" presStyleCnt="6" custScaleX="380904" custLinFactNeighborX="-78843" custLinFactNeighborY="-11493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5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6" custScaleX="345359" custLinFactX="-41313" custLinFactNeighborX="-100000" custLinFactNeighborY="-11793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8B92D16A-FF98-4DCD-A9D1-7BAA9B8343A9}" type="pres">
      <dgm:prSet presAssocID="{0D7774E3-9C52-486F-B052-F4B0911F6152}" presName="bentUpArrow1" presStyleLbl="alignImgPlace1" presStyleIdx="4" presStyleCnt="5" custScaleY="165788" custLinFactX="-200000" custLinFactNeighborX="-235475" custLinFactNeighborY="2187"/>
      <dgm:spPr/>
    </dgm:pt>
    <dgm:pt modelId="{5C7CD230-946F-4372-8BD8-3371873A4BB5}" type="pres">
      <dgm:prSet presAssocID="{0D7774E3-9C52-486F-B052-F4B0911F6152}" presName="ParentText" presStyleLbl="node1" presStyleIdx="4" presStyleCnt="6" custScaleX="374328" custLinFactX="-89253" custLinFactNeighborX="-100000" custLinFactNeighborY="-14720">
        <dgm:presLayoutVars>
          <dgm:chMax val="1"/>
          <dgm:chPref val="1"/>
          <dgm:bulletEnabled val="1"/>
        </dgm:presLayoutVars>
      </dgm:prSet>
      <dgm:spPr/>
    </dgm:pt>
    <dgm:pt modelId="{7B0A2F65-CB56-418C-B6DE-B531B30099ED}" type="pres">
      <dgm:prSet presAssocID="{0D7774E3-9C52-486F-B052-F4B0911F6152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A2B91954-866F-4E67-A9B3-36E32319F03C}" type="pres">
      <dgm:prSet presAssocID="{45984431-A746-4DE3-B21D-1ABC2CF8BA70}" presName="sibTrans" presStyleCnt="0"/>
      <dgm:spPr/>
    </dgm:pt>
    <dgm:pt modelId="{56015CD0-E622-4169-AA84-E4C48E332714}" type="pres">
      <dgm:prSet presAssocID="{7B04E862-1E11-4C46-9D48-E1AA16257680}" presName="composite" presStyleCnt="0"/>
      <dgm:spPr/>
    </dgm:pt>
    <dgm:pt modelId="{EE1E745D-62D6-47C8-966D-C945AC782780}" type="pres">
      <dgm:prSet presAssocID="{7B04E862-1E11-4C46-9D48-E1AA16257680}" presName="ParentText" presStyleLbl="node1" presStyleIdx="5" presStyleCnt="6" custScaleX="382819" custLinFactX="-100000" custLinFactNeighborX="-133254" custLinFactNeighborY="-2251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3F558298-8851-44C3-BA77-07C3BF4A6F34}" srcId="{B302682C-962B-42C3-97A7-647ECD407CE6}" destId="{7B04E862-1E11-4C46-9D48-E1AA16257680}" srcOrd="5" destOrd="0" parTransId="{5CA6E30B-9A49-4314-B2CD-35CC3B877F86}" sibTransId="{0B500FFA-C0DF-4B84-9070-B6D984DF4B63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C8D630A0-0338-4ED4-842E-566A5CFBB291}" type="presOf" srcId="{7B04E862-1E11-4C46-9D48-E1AA16257680}" destId="{EE1E745D-62D6-47C8-966D-C945AC78278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05F85989-DEB2-487D-8265-4DC061451D4A}" type="presParOf" srcId="{C6E2BC8C-5D88-4216-88D3-03220153CCF6}" destId="{8B92D16A-FF98-4DCD-A9D1-7BAA9B8343A9}" srcOrd="0" destOrd="0" presId="urn:microsoft.com/office/officeart/2005/8/layout/StepDownProcess"/>
    <dgm:cxn modelId="{C4C66AC1-33F8-4231-82A5-9F837D9ECC13}" type="presParOf" srcId="{C6E2BC8C-5D88-4216-88D3-03220153CCF6}" destId="{5C7CD230-946F-4372-8BD8-3371873A4BB5}" srcOrd="1" destOrd="0" presId="urn:microsoft.com/office/officeart/2005/8/layout/StepDownProcess"/>
    <dgm:cxn modelId="{B9898135-E451-42C4-A7C1-71A3CDD75834}" type="presParOf" srcId="{C6E2BC8C-5D88-4216-88D3-03220153CCF6}" destId="{7B0A2F65-CB56-418C-B6DE-B531B30099ED}" srcOrd="2" destOrd="0" presId="urn:microsoft.com/office/officeart/2005/8/layout/StepDownProcess"/>
    <dgm:cxn modelId="{FF7E2188-1AE5-4FE4-A32F-13A6B8FDC856}" type="presParOf" srcId="{C49FFF7F-A1EF-46B0-A2CE-5774D156DD50}" destId="{A2B91954-866F-4E67-A9B3-36E32319F03C}" srcOrd="9" destOrd="0" presId="urn:microsoft.com/office/officeart/2005/8/layout/StepDownProcess"/>
    <dgm:cxn modelId="{0D68BB8B-982A-4E49-950A-D802EBC4C049}" type="presParOf" srcId="{C49FFF7F-A1EF-46B0-A2CE-5774D156DD50}" destId="{56015CD0-E622-4169-AA84-E4C48E332714}" srcOrd="10" destOrd="0" presId="urn:microsoft.com/office/officeart/2005/8/layout/StepDownProcess"/>
    <dgm:cxn modelId="{C606A06D-F51E-4C23-9713-3804210031D5}" type="presParOf" srcId="{56015CD0-E622-4169-AA84-E4C48E332714}" destId="{EE1E745D-62D6-47C8-966D-C945AC782780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2000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516845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remplissage feature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features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features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Gestion des features de consommation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par type d’utilisation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7B04E862-1E11-4C46-9D48-E1AA16257680}">
      <dgm:prSet/>
      <dgm:spPr/>
      <dgm:t>
        <a:bodyPr/>
        <a:lstStyle/>
        <a:p>
          <a:r>
            <a:rPr lang="fr-FR" dirty="0"/>
            <a:t>f) Filtrage bâtiments atypiques</a:t>
          </a:r>
        </a:p>
      </dgm:t>
    </dgm:pt>
    <dgm:pt modelId="{5CA6E30B-9A49-4314-B2CD-35CC3B877F86}" type="parTrans" cxnId="{3F558298-8851-44C3-BA77-07C3BF4A6F34}">
      <dgm:prSet/>
      <dgm:spPr/>
      <dgm:t>
        <a:bodyPr/>
        <a:lstStyle/>
        <a:p>
          <a:endParaRPr lang="fr-FR"/>
        </a:p>
      </dgm:t>
    </dgm:pt>
    <dgm:pt modelId="{0B500FFA-C0DF-4B84-9070-B6D984DF4B63}" type="sibTrans" cxnId="{3F558298-8851-44C3-BA77-07C3BF4A6F34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5" custScaleY="153727" custLinFactNeighborX="-66500" custLinFactNeighborY="13714"/>
      <dgm:spPr/>
    </dgm:pt>
    <dgm:pt modelId="{93AAC618-069D-41A4-B4C6-F5B15203A746}" type="pres">
      <dgm:prSet presAssocID="{D1DEEA07-27AE-4788-8C9E-10F9E64A2E02}" presName="ParentText" presStyleLbl="node1" presStyleIdx="0" presStyleCnt="6" custScaleX="34869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5" custScaleX="88975" custScaleY="149819" custLinFactX="-100000" custLinFactNeighborX="-102123" custLinFactNeighborY="2478"/>
      <dgm:spPr/>
    </dgm:pt>
    <dgm:pt modelId="{FA0D765A-4CC3-48A4-8F21-8493A1789AB5}" type="pres">
      <dgm:prSet presAssocID="{3B8B32C6-7326-4B02-8730-9F4E044A1308}" presName="ParentText" presStyleLbl="node1" presStyleIdx="1" presStyleCnt="6" custScaleX="381861" custLinFactNeighborX="-1001" custLinFactNeighborY="6576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5" custScaleY="129447" custLinFactX="-100000" custLinFactNeighborX="-199122" custLinFactNeighborY="1525"/>
      <dgm:spPr/>
    </dgm:pt>
    <dgm:pt modelId="{60FCC3EF-44FF-47C2-816E-00B2C5550D88}" type="pres">
      <dgm:prSet presAssocID="{D1A4BFF0-8C11-4B48-B9CF-DFF54AA55C96}" presName="ParentText" presStyleLbl="node1" presStyleIdx="2" presStyleCnt="6" custScaleX="380904" custLinFactNeighborX="-78843" custLinFactNeighborY="-11493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5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6" custScaleX="345359" custLinFactX="-41313" custLinFactNeighborX="-100000" custLinFactNeighborY="-11793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8B92D16A-FF98-4DCD-A9D1-7BAA9B8343A9}" type="pres">
      <dgm:prSet presAssocID="{0D7774E3-9C52-486F-B052-F4B0911F6152}" presName="bentUpArrow1" presStyleLbl="alignImgPlace1" presStyleIdx="4" presStyleCnt="5" custScaleY="165788" custLinFactX="-200000" custLinFactNeighborX="-235475" custLinFactNeighborY="2187"/>
      <dgm:spPr/>
    </dgm:pt>
    <dgm:pt modelId="{5C7CD230-946F-4372-8BD8-3371873A4BB5}" type="pres">
      <dgm:prSet presAssocID="{0D7774E3-9C52-486F-B052-F4B0911F6152}" presName="ParentText" presStyleLbl="node1" presStyleIdx="4" presStyleCnt="6" custScaleX="374328" custLinFactX="-89253" custLinFactNeighborX="-100000" custLinFactNeighborY="-14720">
        <dgm:presLayoutVars>
          <dgm:chMax val="1"/>
          <dgm:chPref val="1"/>
          <dgm:bulletEnabled val="1"/>
        </dgm:presLayoutVars>
      </dgm:prSet>
      <dgm:spPr/>
    </dgm:pt>
    <dgm:pt modelId="{7B0A2F65-CB56-418C-B6DE-B531B30099ED}" type="pres">
      <dgm:prSet presAssocID="{0D7774E3-9C52-486F-B052-F4B0911F6152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A2B91954-866F-4E67-A9B3-36E32319F03C}" type="pres">
      <dgm:prSet presAssocID="{45984431-A746-4DE3-B21D-1ABC2CF8BA70}" presName="sibTrans" presStyleCnt="0"/>
      <dgm:spPr/>
    </dgm:pt>
    <dgm:pt modelId="{56015CD0-E622-4169-AA84-E4C48E332714}" type="pres">
      <dgm:prSet presAssocID="{7B04E862-1E11-4C46-9D48-E1AA16257680}" presName="composite" presStyleCnt="0"/>
      <dgm:spPr/>
    </dgm:pt>
    <dgm:pt modelId="{EE1E745D-62D6-47C8-966D-C945AC782780}" type="pres">
      <dgm:prSet presAssocID="{7B04E862-1E11-4C46-9D48-E1AA16257680}" presName="ParentText" presStyleLbl="node1" presStyleIdx="5" presStyleCnt="6" custScaleX="382819" custLinFactX="-100000" custLinFactNeighborX="-133254" custLinFactNeighborY="-2251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3F558298-8851-44C3-BA77-07C3BF4A6F34}" srcId="{B302682C-962B-42C3-97A7-647ECD407CE6}" destId="{7B04E862-1E11-4C46-9D48-E1AA16257680}" srcOrd="5" destOrd="0" parTransId="{5CA6E30B-9A49-4314-B2CD-35CC3B877F86}" sibTransId="{0B500FFA-C0DF-4B84-9070-B6D984DF4B63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C8D630A0-0338-4ED4-842E-566A5CFBB291}" type="presOf" srcId="{7B04E862-1E11-4C46-9D48-E1AA16257680}" destId="{EE1E745D-62D6-47C8-966D-C945AC78278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05F85989-DEB2-487D-8265-4DC061451D4A}" type="presParOf" srcId="{C6E2BC8C-5D88-4216-88D3-03220153CCF6}" destId="{8B92D16A-FF98-4DCD-A9D1-7BAA9B8343A9}" srcOrd="0" destOrd="0" presId="urn:microsoft.com/office/officeart/2005/8/layout/StepDownProcess"/>
    <dgm:cxn modelId="{C4C66AC1-33F8-4231-82A5-9F837D9ECC13}" type="presParOf" srcId="{C6E2BC8C-5D88-4216-88D3-03220153CCF6}" destId="{5C7CD230-946F-4372-8BD8-3371873A4BB5}" srcOrd="1" destOrd="0" presId="urn:microsoft.com/office/officeart/2005/8/layout/StepDownProcess"/>
    <dgm:cxn modelId="{B9898135-E451-42C4-A7C1-71A3CDD75834}" type="presParOf" srcId="{C6E2BC8C-5D88-4216-88D3-03220153CCF6}" destId="{7B0A2F65-CB56-418C-B6DE-B531B30099ED}" srcOrd="2" destOrd="0" presId="urn:microsoft.com/office/officeart/2005/8/layout/StepDownProcess"/>
    <dgm:cxn modelId="{FF7E2188-1AE5-4FE4-A32F-13A6B8FDC856}" type="presParOf" srcId="{C49FFF7F-A1EF-46B0-A2CE-5774D156DD50}" destId="{A2B91954-866F-4E67-A9B3-36E32319F03C}" srcOrd="9" destOrd="0" presId="urn:microsoft.com/office/officeart/2005/8/layout/StepDownProcess"/>
    <dgm:cxn modelId="{0D68BB8B-982A-4E49-950A-D802EBC4C049}" type="presParOf" srcId="{C49FFF7F-A1EF-46B0-A2CE-5774D156DD50}" destId="{56015CD0-E622-4169-AA84-E4C48E332714}" srcOrd="10" destOrd="0" presId="urn:microsoft.com/office/officeart/2005/8/layout/StepDownProcess"/>
    <dgm:cxn modelId="{C606A06D-F51E-4C23-9713-3804210031D5}" type="presParOf" srcId="{56015CD0-E622-4169-AA84-E4C48E332714}" destId="{EE1E745D-62D6-47C8-966D-C945AC782780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1800" dirty="0"/>
            <a:t>2. Imputation valeurs manquantes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493632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1800" dirty="0"/>
            <a:t>3. Transformation logarithmique features cibles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493632" custScaleY="139831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4. Gestion des outliers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348594" custScaleY="142398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1. Renommage feature cible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2. Séparation features cible/explicatives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3C5E21FD-3080-43FB-A8A6-137670B8E8F1}">
      <dgm:prSet/>
      <dgm:spPr/>
      <dgm:t>
        <a:bodyPr/>
        <a:lstStyle/>
        <a:p>
          <a:r>
            <a:rPr lang="fr-FR" dirty="0"/>
            <a:t>3. Séparation jeux entrainement/test</a:t>
          </a:r>
        </a:p>
      </dgm:t>
    </dgm:pt>
    <dgm:pt modelId="{8BF86168-1AA4-45B6-9B34-4DD32A07BB4B}" type="parTrans" cxnId="{4E06AB78-EF9C-4F78-90AE-E066C96DC348}">
      <dgm:prSet/>
      <dgm:spPr/>
      <dgm:t>
        <a:bodyPr/>
        <a:lstStyle/>
        <a:p>
          <a:endParaRPr lang="fr-FR"/>
        </a:p>
      </dgm:t>
    </dgm:pt>
    <dgm:pt modelId="{BB19A394-4E34-4EA1-9201-6EAD63EB7DF6}" type="sibTrans" cxnId="{4E06AB78-EF9C-4F78-90AE-E066C96DC348}">
      <dgm:prSet/>
      <dgm:spPr/>
      <dgm:t>
        <a:bodyPr/>
        <a:lstStyle/>
        <a:p>
          <a:endParaRPr lang="fr-FR"/>
        </a:p>
      </dgm:t>
    </dgm:pt>
    <dgm:pt modelId="{847E8B91-3EC3-47EC-A003-E50B3FA02295}">
      <dgm:prSet/>
      <dgm:spPr/>
      <dgm:t>
        <a:bodyPr/>
        <a:lstStyle/>
        <a:p>
          <a:r>
            <a:rPr lang="fr-FR" dirty="0"/>
            <a:t>4. Encodage et standardisation</a:t>
          </a:r>
        </a:p>
      </dgm:t>
    </dgm:pt>
    <dgm:pt modelId="{108D50E2-5756-4369-8B2C-A1AAB2CF6737}" type="parTrans" cxnId="{798384A4-AD34-435D-A0C0-A479333CAE43}">
      <dgm:prSet/>
      <dgm:spPr/>
      <dgm:t>
        <a:bodyPr/>
        <a:lstStyle/>
        <a:p>
          <a:endParaRPr lang="fr-FR"/>
        </a:p>
      </dgm:t>
    </dgm:pt>
    <dgm:pt modelId="{54BBD4B0-965F-4E95-99E2-7070C1283A3B}" type="sibTrans" cxnId="{798384A4-AD34-435D-A0C0-A479333CAE43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 custScaleY="159097" custLinFactNeighborX="-78292" custLinFactNeighborY="-6552"/>
      <dgm:spPr/>
    </dgm:pt>
    <dgm:pt modelId="{93AAC618-069D-41A4-B4C6-F5B15203A746}" type="pres">
      <dgm:prSet presAssocID="{D1DEEA07-27AE-4788-8C9E-10F9E64A2E02}" presName="ParentText" presStyleLbl="node1" presStyleIdx="0" presStyleCnt="4" custScaleX="323633" custLinFactNeighborX="1301" custLinFactNeighborY="-19774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F31D3FC3-5E95-4EE8-BB46-B6C7F6900B4C}" type="pres">
      <dgm:prSet presAssocID="{3B8B32C6-7326-4B02-8730-9F4E044A1308}" presName="bentUpArrow1" presStyleLbl="alignImgPlace1" presStyleIdx="1" presStyleCnt="3" custScaleY="191572" custLinFactNeighborX="-19744" custLinFactNeighborY="-17101"/>
      <dgm:spPr/>
    </dgm:pt>
    <dgm:pt modelId="{FA0D765A-4CC3-48A4-8F21-8493A1789AB5}" type="pres">
      <dgm:prSet presAssocID="{3B8B32C6-7326-4B02-8730-9F4E044A1308}" presName="ParentText" presStyleLbl="node1" presStyleIdx="1" presStyleCnt="4" custScaleX="263475" custLinFactNeighborX="-8258" custLinFactNeighborY="-2632">
        <dgm:presLayoutVars>
          <dgm:chMax val="1"/>
          <dgm:chPref val="1"/>
          <dgm:bulletEnabled val="1"/>
        </dgm:presLayoutVars>
      </dgm:prSet>
      <dgm:spPr/>
    </dgm:pt>
    <dgm:pt modelId="{104AFC47-4595-4DC3-9EA1-CE89E8CA2CDD}" type="pres">
      <dgm:prSet presAssocID="{3B8B32C6-7326-4B02-8730-9F4E044A13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FAA792C-B4F4-4EF8-983D-EEC0F79DE951}" type="pres">
      <dgm:prSet presAssocID="{4CF1112B-5B34-424A-93D8-F4D4815699C5}" presName="sibTrans" presStyleCnt="0"/>
      <dgm:spPr/>
    </dgm:pt>
    <dgm:pt modelId="{29106CE1-C70D-47EA-BDE4-EFFCB3809F0F}" type="pres">
      <dgm:prSet presAssocID="{3C5E21FD-3080-43FB-A8A6-137670B8E8F1}" presName="composite" presStyleCnt="0"/>
      <dgm:spPr/>
    </dgm:pt>
    <dgm:pt modelId="{FDB03B7A-9218-47CD-8F3E-C1E8B1158B8C}" type="pres">
      <dgm:prSet presAssocID="{3C5E21FD-3080-43FB-A8A6-137670B8E8F1}" presName="bentUpArrow1" presStyleLbl="alignImgPlace1" presStyleIdx="2" presStyleCnt="3" custLinFactX="-11841" custLinFactNeighborX="-100000" custLinFactNeighborY="-26306"/>
      <dgm:spPr/>
    </dgm:pt>
    <dgm:pt modelId="{3BFE04D8-D76C-4F37-AA83-E90C26A7F2B8}" type="pres">
      <dgm:prSet presAssocID="{3C5E21FD-3080-43FB-A8A6-137670B8E8F1}" presName="ParentText" presStyleLbl="node1" presStyleIdx="2" presStyleCnt="4" custScaleX="351519" custLinFactNeighborX="-1262" custLinFactNeighborY="-18302">
        <dgm:presLayoutVars>
          <dgm:chMax val="1"/>
          <dgm:chPref val="1"/>
          <dgm:bulletEnabled val="1"/>
        </dgm:presLayoutVars>
      </dgm:prSet>
      <dgm:spPr/>
    </dgm:pt>
    <dgm:pt modelId="{FE6BC4CE-2228-4927-81E4-A636A94557DB}" type="pres">
      <dgm:prSet presAssocID="{3C5E21FD-3080-43FB-A8A6-137670B8E8F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86A2D72-1A95-44A9-BA0A-A1734C639A37}" type="pres">
      <dgm:prSet presAssocID="{BB19A394-4E34-4EA1-9201-6EAD63EB7DF6}" presName="sibTrans" presStyleCnt="0"/>
      <dgm:spPr/>
    </dgm:pt>
    <dgm:pt modelId="{48544715-D600-4C83-ACD3-2815BA789108}" type="pres">
      <dgm:prSet presAssocID="{847E8B91-3EC3-47EC-A003-E50B3FA02295}" presName="composite" presStyleCnt="0"/>
      <dgm:spPr/>
    </dgm:pt>
    <dgm:pt modelId="{8F4EF438-EE46-437D-99E2-F4720FA770F8}" type="pres">
      <dgm:prSet presAssocID="{847E8B91-3EC3-47EC-A003-E50B3FA02295}" presName="ParentText" presStyleLbl="node1" presStyleIdx="3" presStyleCnt="4" custScaleX="337016">
        <dgm:presLayoutVars>
          <dgm:chMax val="1"/>
          <dgm:chPref val="1"/>
          <dgm:bulletEnabled val="1"/>
        </dgm:presLayoutVars>
      </dgm:prSet>
      <dgm:spPr/>
    </dgm:pt>
  </dgm:ptLst>
  <dgm:cxnLst>
    <dgm:cxn modelId="{9831B710-DAA1-4E71-8710-13C77358A50B}" type="presOf" srcId="{3C5E21FD-3080-43FB-A8A6-137670B8E8F1}" destId="{3BFE04D8-D76C-4F37-AA83-E90C26A7F2B8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4E06AB78-EF9C-4F78-90AE-E066C96DC348}" srcId="{B302682C-962B-42C3-97A7-647ECD407CE6}" destId="{3C5E21FD-3080-43FB-A8A6-137670B8E8F1}" srcOrd="2" destOrd="0" parTransId="{8BF86168-1AA4-45B6-9B34-4DD32A07BB4B}" sibTransId="{BB19A394-4E34-4EA1-9201-6EAD63EB7DF6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798384A4-AD34-435D-A0C0-A479333CAE43}" srcId="{B302682C-962B-42C3-97A7-647ECD407CE6}" destId="{847E8B91-3EC3-47EC-A003-E50B3FA02295}" srcOrd="3" destOrd="0" parTransId="{108D50E2-5756-4369-8B2C-A1AAB2CF6737}" sibTransId="{54BBD4B0-965F-4E95-99E2-7070C1283A3B}"/>
    <dgm:cxn modelId="{0245D9AE-5030-469A-8355-2A47F8024A88}" type="presOf" srcId="{847E8B91-3EC3-47EC-A003-E50B3FA02295}" destId="{8F4EF438-EE46-437D-99E2-F4720FA770F8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F9EF08A-6CD1-4E05-853F-C931CE467972}" type="presParOf" srcId="{E19A9E34-5119-4E6A-8CD9-9C73D3EB9A1D}" destId="{F31D3FC3-5E95-4EE8-BB46-B6C7F6900B4C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7872B272-9143-4455-808B-8D1EE1BF20E7}" type="presParOf" srcId="{E19A9E34-5119-4E6A-8CD9-9C73D3EB9A1D}" destId="{104AFC47-4595-4DC3-9EA1-CE89E8CA2CDD}" srcOrd="2" destOrd="0" presId="urn:microsoft.com/office/officeart/2005/8/layout/StepDownProcess"/>
    <dgm:cxn modelId="{CD792379-D8EE-4074-BD91-01B94AD550DA}" type="presParOf" srcId="{C49FFF7F-A1EF-46B0-A2CE-5774D156DD50}" destId="{4FAA792C-B4F4-4EF8-983D-EEC0F79DE951}" srcOrd="3" destOrd="0" presId="urn:microsoft.com/office/officeart/2005/8/layout/StepDownProcess"/>
    <dgm:cxn modelId="{C63DBA59-CF11-4ACD-957B-890BF67B1A79}" type="presParOf" srcId="{C49FFF7F-A1EF-46B0-A2CE-5774D156DD50}" destId="{29106CE1-C70D-47EA-BDE4-EFFCB3809F0F}" srcOrd="4" destOrd="0" presId="urn:microsoft.com/office/officeart/2005/8/layout/StepDownProcess"/>
    <dgm:cxn modelId="{D2E2D0DF-0532-455E-9748-BE88D27B2B02}" type="presParOf" srcId="{29106CE1-C70D-47EA-BDE4-EFFCB3809F0F}" destId="{FDB03B7A-9218-47CD-8F3E-C1E8B1158B8C}" srcOrd="0" destOrd="0" presId="urn:microsoft.com/office/officeart/2005/8/layout/StepDownProcess"/>
    <dgm:cxn modelId="{5E21EA27-072C-4320-9C21-9E79DF337B50}" type="presParOf" srcId="{29106CE1-C70D-47EA-BDE4-EFFCB3809F0F}" destId="{3BFE04D8-D76C-4F37-AA83-E90C26A7F2B8}" srcOrd="1" destOrd="0" presId="urn:microsoft.com/office/officeart/2005/8/layout/StepDownProcess"/>
    <dgm:cxn modelId="{27FC51B2-31CF-48F4-9BC6-4A5C37A6F35E}" type="presParOf" srcId="{29106CE1-C70D-47EA-BDE4-EFFCB3809F0F}" destId="{FE6BC4CE-2228-4927-81E4-A636A94557DB}" srcOrd="2" destOrd="0" presId="urn:microsoft.com/office/officeart/2005/8/layout/StepDownProcess"/>
    <dgm:cxn modelId="{E3041667-81F4-4380-8F97-7B8395B32702}" type="presParOf" srcId="{C49FFF7F-A1EF-46B0-A2CE-5774D156DD50}" destId="{E86A2D72-1A95-44A9-BA0A-A1734C639A37}" srcOrd="5" destOrd="0" presId="urn:microsoft.com/office/officeart/2005/8/layout/StepDownProcess"/>
    <dgm:cxn modelId="{FCC786D3-5EB5-4C46-80BC-4C37E6F56753}" type="presParOf" srcId="{C49FFF7F-A1EF-46B0-A2CE-5774D156DD50}" destId="{48544715-D600-4C83-ACD3-2815BA789108}" srcOrd="6" destOrd="0" presId="urn:microsoft.com/office/officeart/2005/8/layout/StepDownProcess"/>
    <dgm:cxn modelId="{A27C1DEF-ECA2-4ABC-8ABE-120DE24B51BC}" type="presParOf" srcId="{48544715-D600-4C83-ACD3-2815BA789108}" destId="{8F4EF438-EE46-437D-99E2-F4720FA770F8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1. Renommage feature cible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2. Séparation features cible/explicatives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3C5E21FD-3080-43FB-A8A6-137670B8E8F1}">
      <dgm:prSet/>
      <dgm:spPr/>
      <dgm:t>
        <a:bodyPr/>
        <a:lstStyle/>
        <a:p>
          <a:r>
            <a:rPr lang="fr-FR" dirty="0"/>
            <a:t>3. Séparation jeux entrainement/test</a:t>
          </a:r>
        </a:p>
      </dgm:t>
    </dgm:pt>
    <dgm:pt modelId="{8BF86168-1AA4-45B6-9B34-4DD32A07BB4B}" type="parTrans" cxnId="{4E06AB78-EF9C-4F78-90AE-E066C96DC348}">
      <dgm:prSet/>
      <dgm:spPr/>
      <dgm:t>
        <a:bodyPr/>
        <a:lstStyle/>
        <a:p>
          <a:endParaRPr lang="fr-FR"/>
        </a:p>
      </dgm:t>
    </dgm:pt>
    <dgm:pt modelId="{BB19A394-4E34-4EA1-9201-6EAD63EB7DF6}" type="sibTrans" cxnId="{4E06AB78-EF9C-4F78-90AE-E066C96DC348}">
      <dgm:prSet/>
      <dgm:spPr/>
      <dgm:t>
        <a:bodyPr/>
        <a:lstStyle/>
        <a:p>
          <a:endParaRPr lang="fr-FR"/>
        </a:p>
      </dgm:t>
    </dgm:pt>
    <dgm:pt modelId="{847E8B91-3EC3-47EC-A003-E50B3FA02295}">
      <dgm:prSet/>
      <dgm:spPr/>
      <dgm:t>
        <a:bodyPr/>
        <a:lstStyle/>
        <a:p>
          <a:r>
            <a:rPr lang="fr-FR" dirty="0"/>
            <a:t>4. Encodage et standardisation</a:t>
          </a:r>
        </a:p>
      </dgm:t>
    </dgm:pt>
    <dgm:pt modelId="{108D50E2-5756-4369-8B2C-A1AAB2CF6737}" type="parTrans" cxnId="{798384A4-AD34-435D-A0C0-A479333CAE43}">
      <dgm:prSet/>
      <dgm:spPr/>
      <dgm:t>
        <a:bodyPr/>
        <a:lstStyle/>
        <a:p>
          <a:endParaRPr lang="fr-FR"/>
        </a:p>
      </dgm:t>
    </dgm:pt>
    <dgm:pt modelId="{54BBD4B0-965F-4E95-99E2-7070C1283A3B}" type="sibTrans" cxnId="{798384A4-AD34-435D-A0C0-A479333CAE43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 custScaleY="159097" custLinFactNeighborX="-78292" custLinFactNeighborY="-6552"/>
      <dgm:spPr/>
    </dgm:pt>
    <dgm:pt modelId="{93AAC618-069D-41A4-B4C6-F5B15203A746}" type="pres">
      <dgm:prSet presAssocID="{D1DEEA07-27AE-4788-8C9E-10F9E64A2E02}" presName="ParentText" presStyleLbl="node1" presStyleIdx="0" presStyleCnt="4" custScaleX="323633" custLinFactNeighborX="1301" custLinFactNeighborY="-19774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F31D3FC3-5E95-4EE8-BB46-B6C7F6900B4C}" type="pres">
      <dgm:prSet presAssocID="{3B8B32C6-7326-4B02-8730-9F4E044A1308}" presName="bentUpArrow1" presStyleLbl="alignImgPlace1" presStyleIdx="1" presStyleCnt="3" custScaleY="191572" custLinFactNeighborX="-19744" custLinFactNeighborY="-17101"/>
      <dgm:spPr/>
    </dgm:pt>
    <dgm:pt modelId="{FA0D765A-4CC3-48A4-8F21-8493A1789AB5}" type="pres">
      <dgm:prSet presAssocID="{3B8B32C6-7326-4B02-8730-9F4E044A1308}" presName="ParentText" presStyleLbl="node1" presStyleIdx="1" presStyleCnt="4" custScaleX="263475" custLinFactNeighborX="-8258" custLinFactNeighborY="-2632">
        <dgm:presLayoutVars>
          <dgm:chMax val="1"/>
          <dgm:chPref val="1"/>
          <dgm:bulletEnabled val="1"/>
        </dgm:presLayoutVars>
      </dgm:prSet>
      <dgm:spPr/>
    </dgm:pt>
    <dgm:pt modelId="{104AFC47-4595-4DC3-9EA1-CE89E8CA2CDD}" type="pres">
      <dgm:prSet presAssocID="{3B8B32C6-7326-4B02-8730-9F4E044A13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FAA792C-B4F4-4EF8-983D-EEC0F79DE951}" type="pres">
      <dgm:prSet presAssocID="{4CF1112B-5B34-424A-93D8-F4D4815699C5}" presName="sibTrans" presStyleCnt="0"/>
      <dgm:spPr/>
    </dgm:pt>
    <dgm:pt modelId="{29106CE1-C70D-47EA-BDE4-EFFCB3809F0F}" type="pres">
      <dgm:prSet presAssocID="{3C5E21FD-3080-43FB-A8A6-137670B8E8F1}" presName="composite" presStyleCnt="0"/>
      <dgm:spPr/>
    </dgm:pt>
    <dgm:pt modelId="{FDB03B7A-9218-47CD-8F3E-C1E8B1158B8C}" type="pres">
      <dgm:prSet presAssocID="{3C5E21FD-3080-43FB-A8A6-137670B8E8F1}" presName="bentUpArrow1" presStyleLbl="alignImgPlace1" presStyleIdx="2" presStyleCnt="3" custLinFactX="-11841" custLinFactNeighborX="-100000" custLinFactNeighborY="-26306"/>
      <dgm:spPr/>
    </dgm:pt>
    <dgm:pt modelId="{3BFE04D8-D76C-4F37-AA83-E90C26A7F2B8}" type="pres">
      <dgm:prSet presAssocID="{3C5E21FD-3080-43FB-A8A6-137670B8E8F1}" presName="ParentText" presStyleLbl="node1" presStyleIdx="2" presStyleCnt="4" custScaleX="351519" custLinFactNeighborX="-1262" custLinFactNeighborY="-18302">
        <dgm:presLayoutVars>
          <dgm:chMax val="1"/>
          <dgm:chPref val="1"/>
          <dgm:bulletEnabled val="1"/>
        </dgm:presLayoutVars>
      </dgm:prSet>
      <dgm:spPr/>
    </dgm:pt>
    <dgm:pt modelId="{FE6BC4CE-2228-4927-81E4-A636A94557DB}" type="pres">
      <dgm:prSet presAssocID="{3C5E21FD-3080-43FB-A8A6-137670B8E8F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86A2D72-1A95-44A9-BA0A-A1734C639A37}" type="pres">
      <dgm:prSet presAssocID="{BB19A394-4E34-4EA1-9201-6EAD63EB7DF6}" presName="sibTrans" presStyleCnt="0"/>
      <dgm:spPr/>
    </dgm:pt>
    <dgm:pt modelId="{48544715-D600-4C83-ACD3-2815BA789108}" type="pres">
      <dgm:prSet presAssocID="{847E8B91-3EC3-47EC-A003-E50B3FA02295}" presName="composite" presStyleCnt="0"/>
      <dgm:spPr/>
    </dgm:pt>
    <dgm:pt modelId="{8F4EF438-EE46-437D-99E2-F4720FA770F8}" type="pres">
      <dgm:prSet presAssocID="{847E8B91-3EC3-47EC-A003-E50B3FA02295}" presName="ParentText" presStyleLbl="node1" presStyleIdx="3" presStyleCnt="4" custScaleX="337016">
        <dgm:presLayoutVars>
          <dgm:chMax val="1"/>
          <dgm:chPref val="1"/>
          <dgm:bulletEnabled val="1"/>
        </dgm:presLayoutVars>
      </dgm:prSet>
      <dgm:spPr/>
    </dgm:pt>
  </dgm:ptLst>
  <dgm:cxnLst>
    <dgm:cxn modelId="{9831B710-DAA1-4E71-8710-13C77358A50B}" type="presOf" srcId="{3C5E21FD-3080-43FB-A8A6-137670B8E8F1}" destId="{3BFE04D8-D76C-4F37-AA83-E90C26A7F2B8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4E06AB78-EF9C-4F78-90AE-E066C96DC348}" srcId="{B302682C-962B-42C3-97A7-647ECD407CE6}" destId="{3C5E21FD-3080-43FB-A8A6-137670B8E8F1}" srcOrd="2" destOrd="0" parTransId="{8BF86168-1AA4-45B6-9B34-4DD32A07BB4B}" sibTransId="{BB19A394-4E34-4EA1-9201-6EAD63EB7DF6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798384A4-AD34-435D-A0C0-A479333CAE43}" srcId="{B302682C-962B-42C3-97A7-647ECD407CE6}" destId="{847E8B91-3EC3-47EC-A003-E50B3FA02295}" srcOrd="3" destOrd="0" parTransId="{108D50E2-5756-4369-8B2C-A1AAB2CF6737}" sibTransId="{54BBD4B0-965F-4E95-99E2-7070C1283A3B}"/>
    <dgm:cxn modelId="{0245D9AE-5030-469A-8355-2A47F8024A88}" type="presOf" srcId="{847E8B91-3EC3-47EC-A003-E50B3FA02295}" destId="{8F4EF438-EE46-437D-99E2-F4720FA770F8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F9EF08A-6CD1-4E05-853F-C931CE467972}" type="presParOf" srcId="{E19A9E34-5119-4E6A-8CD9-9C73D3EB9A1D}" destId="{F31D3FC3-5E95-4EE8-BB46-B6C7F6900B4C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7872B272-9143-4455-808B-8D1EE1BF20E7}" type="presParOf" srcId="{E19A9E34-5119-4E6A-8CD9-9C73D3EB9A1D}" destId="{104AFC47-4595-4DC3-9EA1-CE89E8CA2CDD}" srcOrd="2" destOrd="0" presId="urn:microsoft.com/office/officeart/2005/8/layout/StepDownProcess"/>
    <dgm:cxn modelId="{CD792379-D8EE-4074-BD91-01B94AD550DA}" type="presParOf" srcId="{C49FFF7F-A1EF-46B0-A2CE-5774D156DD50}" destId="{4FAA792C-B4F4-4EF8-983D-EEC0F79DE951}" srcOrd="3" destOrd="0" presId="urn:microsoft.com/office/officeart/2005/8/layout/StepDownProcess"/>
    <dgm:cxn modelId="{C63DBA59-CF11-4ACD-957B-890BF67B1A79}" type="presParOf" srcId="{C49FFF7F-A1EF-46B0-A2CE-5774D156DD50}" destId="{29106CE1-C70D-47EA-BDE4-EFFCB3809F0F}" srcOrd="4" destOrd="0" presId="urn:microsoft.com/office/officeart/2005/8/layout/StepDownProcess"/>
    <dgm:cxn modelId="{D2E2D0DF-0532-455E-9748-BE88D27B2B02}" type="presParOf" srcId="{29106CE1-C70D-47EA-BDE4-EFFCB3809F0F}" destId="{FDB03B7A-9218-47CD-8F3E-C1E8B1158B8C}" srcOrd="0" destOrd="0" presId="urn:microsoft.com/office/officeart/2005/8/layout/StepDownProcess"/>
    <dgm:cxn modelId="{5E21EA27-072C-4320-9C21-9E79DF337B50}" type="presParOf" srcId="{29106CE1-C70D-47EA-BDE4-EFFCB3809F0F}" destId="{3BFE04D8-D76C-4F37-AA83-E90C26A7F2B8}" srcOrd="1" destOrd="0" presId="urn:microsoft.com/office/officeart/2005/8/layout/StepDownProcess"/>
    <dgm:cxn modelId="{27FC51B2-31CF-48F4-9BC6-4A5C37A6F35E}" type="presParOf" srcId="{29106CE1-C70D-47EA-BDE4-EFFCB3809F0F}" destId="{FE6BC4CE-2228-4927-81E4-A636A94557DB}" srcOrd="2" destOrd="0" presId="urn:microsoft.com/office/officeart/2005/8/layout/StepDownProcess"/>
    <dgm:cxn modelId="{E3041667-81F4-4380-8F97-7B8395B32702}" type="presParOf" srcId="{C49FFF7F-A1EF-46B0-A2CE-5774D156DD50}" destId="{E86A2D72-1A95-44A9-BA0A-A1734C639A37}" srcOrd="5" destOrd="0" presId="urn:microsoft.com/office/officeart/2005/8/layout/StepDownProcess"/>
    <dgm:cxn modelId="{FCC786D3-5EB5-4C46-80BC-4C37E6F56753}" type="presParOf" srcId="{C49FFF7F-A1EF-46B0-A2CE-5774D156DD50}" destId="{48544715-D600-4C83-ACD3-2815BA789108}" srcOrd="6" destOrd="0" presId="urn:microsoft.com/office/officeart/2005/8/layout/StepDownProcess"/>
    <dgm:cxn modelId="{A27C1DEF-ECA2-4ABC-8ABE-120DE24B51BC}" type="presParOf" srcId="{48544715-D600-4C83-ACD3-2815BA789108}" destId="{8F4EF438-EE46-437D-99E2-F4720FA770F8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1. Renommage feature cible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2. Séparation features cible/explicatives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3C5E21FD-3080-43FB-A8A6-137670B8E8F1}">
      <dgm:prSet/>
      <dgm:spPr/>
      <dgm:t>
        <a:bodyPr/>
        <a:lstStyle/>
        <a:p>
          <a:r>
            <a:rPr lang="fr-FR" dirty="0"/>
            <a:t>3. Séparation jeux entrainement/test</a:t>
          </a:r>
        </a:p>
      </dgm:t>
    </dgm:pt>
    <dgm:pt modelId="{8BF86168-1AA4-45B6-9B34-4DD32A07BB4B}" type="parTrans" cxnId="{4E06AB78-EF9C-4F78-90AE-E066C96DC348}">
      <dgm:prSet/>
      <dgm:spPr/>
      <dgm:t>
        <a:bodyPr/>
        <a:lstStyle/>
        <a:p>
          <a:endParaRPr lang="fr-FR"/>
        </a:p>
      </dgm:t>
    </dgm:pt>
    <dgm:pt modelId="{BB19A394-4E34-4EA1-9201-6EAD63EB7DF6}" type="sibTrans" cxnId="{4E06AB78-EF9C-4F78-90AE-E066C96DC348}">
      <dgm:prSet/>
      <dgm:spPr/>
      <dgm:t>
        <a:bodyPr/>
        <a:lstStyle/>
        <a:p>
          <a:endParaRPr lang="fr-FR"/>
        </a:p>
      </dgm:t>
    </dgm:pt>
    <dgm:pt modelId="{847E8B91-3EC3-47EC-A003-E50B3FA02295}">
      <dgm:prSet/>
      <dgm:spPr/>
      <dgm:t>
        <a:bodyPr/>
        <a:lstStyle/>
        <a:p>
          <a:r>
            <a:rPr lang="fr-FR" dirty="0"/>
            <a:t>4. Encodage et standardisation</a:t>
          </a:r>
        </a:p>
      </dgm:t>
    </dgm:pt>
    <dgm:pt modelId="{108D50E2-5756-4369-8B2C-A1AAB2CF6737}" type="parTrans" cxnId="{798384A4-AD34-435D-A0C0-A479333CAE43}">
      <dgm:prSet/>
      <dgm:spPr/>
      <dgm:t>
        <a:bodyPr/>
        <a:lstStyle/>
        <a:p>
          <a:endParaRPr lang="fr-FR"/>
        </a:p>
      </dgm:t>
    </dgm:pt>
    <dgm:pt modelId="{54BBD4B0-965F-4E95-99E2-7070C1283A3B}" type="sibTrans" cxnId="{798384A4-AD34-435D-A0C0-A479333CAE43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 custScaleY="159097" custLinFactNeighborX="-78292" custLinFactNeighborY="-6552"/>
      <dgm:spPr/>
    </dgm:pt>
    <dgm:pt modelId="{93AAC618-069D-41A4-B4C6-F5B15203A746}" type="pres">
      <dgm:prSet presAssocID="{D1DEEA07-27AE-4788-8C9E-10F9E64A2E02}" presName="ParentText" presStyleLbl="node1" presStyleIdx="0" presStyleCnt="4" custScaleX="323633" custLinFactNeighborX="1301" custLinFactNeighborY="-19774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F31D3FC3-5E95-4EE8-BB46-B6C7F6900B4C}" type="pres">
      <dgm:prSet presAssocID="{3B8B32C6-7326-4B02-8730-9F4E044A1308}" presName="bentUpArrow1" presStyleLbl="alignImgPlace1" presStyleIdx="1" presStyleCnt="3" custScaleY="191572" custLinFactNeighborX="-19744" custLinFactNeighborY="-17101"/>
      <dgm:spPr/>
    </dgm:pt>
    <dgm:pt modelId="{FA0D765A-4CC3-48A4-8F21-8493A1789AB5}" type="pres">
      <dgm:prSet presAssocID="{3B8B32C6-7326-4B02-8730-9F4E044A1308}" presName="ParentText" presStyleLbl="node1" presStyleIdx="1" presStyleCnt="4" custScaleX="263475" custLinFactNeighborX="-8258" custLinFactNeighborY="-2632">
        <dgm:presLayoutVars>
          <dgm:chMax val="1"/>
          <dgm:chPref val="1"/>
          <dgm:bulletEnabled val="1"/>
        </dgm:presLayoutVars>
      </dgm:prSet>
      <dgm:spPr/>
    </dgm:pt>
    <dgm:pt modelId="{104AFC47-4595-4DC3-9EA1-CE89E8CA2CDD}" type="pres">
      <dgm:prSet presAssocID="{3B8B32C6-7326-4B02-8730-9F4E044A13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FAA792C-B4F4-4EF8-983D-EEC0F79DE951}" type="pres">
      <dgm:prSet presAssocID="{4CF1112B-5B34-424A-93D8-F4D4815699C5}" presName="sibTrans" presStyleCnt="0"/>
      <dgm:spPr/>
    </dgm:pt>
    <dgm:pt modelId="{29106CE1-C70D-47EA-BDE4-EFFCB3809F0F}" type="pres">
      <dgm:prSet presAssocID="{3C5E21FD-3080-43FB-A8A6-137670B8E8F1}" presName="composite" presStyleCnt="0"/>
      <dgm:spPr/>
    </dgm:pt>
    <dgm:pt modelId="{FDB03B7A-9218-47CD-8F3E-C1E8B1158B8C}" type="pres">
      <dgm:prSet presAssocID="{3C5E21FD-3080-43FB-A8A6-137670B8E8F1}" presName="bentUpArrow1" presStyleLbl="alignImgPlace1" presStyleIdx="2" presStyleCnt="3" custLinFactX="-11841" custLinFactNeighborX="-100000" custLinFactNeighborY="-26306"/>
      <dgm:spPr/>
    </dgm:pt>
    <dgm:pt modelId="{3BFE04D8-D76C-4F37-AA83-E90C26A7F2B8}" type="pres">
      <dgm:prSet presAssocID="{3C5E21FD-3080-43FB-A8A6-137670B8E8F1}" presName="ParentText" presStyleLbl="node1" presStyleIdx="2" presStyleCnt="4" custScaleX="351519" custLinFactNeighborX="-1262" custLinFactNeighborY="-18302">
        <dgm:presLayoutVars>
          <dgm:chMax val="1"/>
          <dgm:chPref val="1"/>
          <dgm:bulletEnabled val="1"/>
        </dgm:presLayoutVars>
      </dgm:prSet>
      <dgm:spPr/>
    </dgm:pt>
    <dgm:pt modelId="{FE6BC4CE-2228-4927-81E4-A636A94557DB}" type="pres">
      <dgm:prSet presAssocID="{3C5E21FD-3080-43FB-A8A6-137670B8E8F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86A2D72-1A95-44A9-BA0A-A1734C639A37}" type="pres">
      <dgm:prSet presAssocID="{BB19A394-4E34-4EA1-9201-6EAD63EB7DF6}" presName="sibTrans" presStyleCnt="0"/>
      <dgm:spPr/>
    </dgm:pt>
    <dgm:pt modelId="{48544715-D600-4C83-ACD3-2815BA789108}" type="pres">
      <dgm:prSet presAssocID="{847E8B91-3EC3-47EC-A003-E50B3FA02295}" presName="composite" presStyleCnt="0"/>
      <dgm:spPr/>
    </dgm:pt>
    <dgm:pt modelId="{8F4EF438-EE46-437D-99E2-F4720FA770F8}" type="pres">
      <dgm:prSet presAssocID="{847E8B91-3EC3-47EC-A003-E50B3FA02295}" presName="ParentText" presStyleLbl="node1" presStyleIdx="3" presStyleCnt="4" custScaleX="337016">
        <dgm:presLayoutVars>
          <dgm:chMax val="1"/>
          <dgm:chPref val="1"/>
          <dgm:bulletEnabled val="1"/>
        </dgm:presLayoutVars>
      </dgm:prSet>
      <dgm:spPr/>
    </dgm:pt>
  </dgm:ptLst>
  <dgm:cxnLst>
    <dgm:cxn modelId="{9831B710-DAA1-4E71-8710-13C77358A50B}" type="presOf" srcId="{3C5E21FD-3080-43FB-A8A6-137670B8E8F1}" destId="{3BFE04D8-D76C-4F37-AA83-E90C26A7F2B8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4E06AB78-EF9C-4F78-90AE-E066C96DC348}" srcId="{B302682C-962B-42C3-97A7-647ECD407CE6}" destId="{3C5E21FD-3080-43FB-A8A6-137670B8E8F1}" srcOrd="2" destOrd="0" parTransId="{8BF86168-1AA4-45B6-9B34-4DD32A07BB4B}" sibTransId="{BB19A394-4E34-4EA1-9201-6EAD63EB7DF6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798384A4-AD34-435D-A0C0-A479333CAE43}" srcId="{B302682C-962B-42C3-97A7-647ECD407CE6}" destId="{847E8B91-3EC3-47EC-A003-E50B3FA02295}" srcOrd="3" destOrd="0" parTransId="{108D50E2-5756-4369-8B2C-A1AAB2CF6737}" sibTransId="{54BBD4B0-965F-4E95-99E2-7070C1283A3B}"/>
    <dgm:cxn modelId="{0245D9AE-5030-469A-8355-2A47F8024A88}" type="presOf" srcId="{847E8B91-3EC3-47EC-A003-E50B3FA02295}" destId="{8F4EF438-EE46-437D-99E2-F4720FA770F8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F9EF08A-6CD1-4E05-853F-C931CE467972}" type="presParOf" srcId="{E19A9E34-5119-4E6A-8CD9-9C73D3EB9A1D}" destId="{F31D3FC3-5E95-4EE8-BB46-B6C7F6900B4C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7872B272-9143-4455-808B-8D1EE1BF20E7}" type="presParOf" srcId="{E19A9E34-5119-4E6A-8CD9-9C73D3EB9A1D}" destId="{104AFC47-4595-4DC3-9EA1-CE89E8CA2CDD}" srcOrd="2" destOrd="0" presId="urn:microsoft.com/office/officeart/2005/8/layout/StepDownProcess"/>
    <dgm:cxn modelId="{CD792379-D8EE-4074-BD91-01B94AD550DA}" type="presParOf" srcId="{C49FFF7F-A1EF-46B0-A2CE-5774D156DD50}" destId="{4FAA792C-B4F4-4EF8-983D-EEC0F79DE951}" srcOrd="3" destOrd="0" presId="urn:microsoft.com/office/officeart/2005/8/layout/StepDownProcess"/>
    <dgm:cxn modelId="{C63DBA59-CF11-4ACD-957B-890BF67B1A79}" type="presParOf" srcId="{C49FFF7F-A1EF-46B0-A2CE-5774D156DD50}" destId="{29106CE1-C70D-47EA-BDE4-EFFCB3809F0F}" srcOrd="4" destOrd="0" presId="urn:microsoft.com/office/officeart/2005/8/layout/StepDownProcess"/>
    <dgm:cxn modelId="{D2E2D0DF-0532-455E-9748-BE88D27B2B02}" type="presParOf" srcId="{29106CE1-C70D-47EA-BDE4-EFFCB3809F0F}" destId="{FDB03B7A-9218-47CD-8F3E-C1E8B1158B8C}" srcOrd="0" destOrd="0" presId="urn:microsoft.com/office/officeart/2005/8/layout/StepDownProcess"/>
    <dgm:cxn modelId="{5E21EA27-072C-4320-9C21-9E79DF337B50}" type="presParOf" srcId="{29106CE1-C70D-47EA-BDE4-EFFCB3809F0F}" destId="{3BFE04D8-D76C-4F37-AA83-E90C26A7F2B8}" srcOrd="1" destOrd="0" presId="urn:microsoft.com/office/officeart/2005/8/layout/StepDownProcess"/>
    <dgm:cxn modelId="{27FC51B2-31CF-48F4-9BC6-4A5C37A6F35E}" type="presParOf" srcId="{29106CE1-C70D-47EA-BDE4-EFFCB3809F0F}" destId="{FE6BC4CE-2228-4927-81E4-A636A94557DB}" srcOrd="2" destOrd="0" presId="urn:microsoft.com/office/officeart/2005/8/layout/StepDownProcess"/>
    <dgm:cxn modelId="{E3041667-81F4-4380-8F97-7B8395B32702}" type="presParOf" srcId="{C49FFF7F-A1EF-46B0-A2CE-5774D156DD50}" destId="{E86A2D72-1A95-44A9-BA0A-A1734C639A37}" srcOrd="5" destOrd="0" presId="urn:microsoft.com/office/officeart/2005/8/layout/StepDownProcess"/>
    <dgm:cxn modelId="{FCC786D3-5EB5-4C46-80BC-4C37E6F56753}" type="presParOf" srcId="{C49FFF7F-A1EF-46B0-A2CE-5774D156DD50}" destId="{48544715-D600-4C83-ACD3-2815BA789108}" srcOrd="6" destOrd="0" presId="urn:microsoft.com/office/officeart/2005/8/layout/StepDownProcess"/>
    <dgm:cxn modelId="{A27C1DEF-ECA2-4ABC-8ABE-120DE24B51BC}" type="presParOf" srcId="{48544715-D600-4C83-ACD3-2815BA789108}" destId="{8F4EF438-EE46-437D-99E2-F4720FA770F8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2000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516845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1. Renommage feature cible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2. Séparation features cible/explicatives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3C5E21FD-3080-43FB-A8A6-137670B8E8F1}">
      <dgm:prSet/>
      <dgm:spPr/>
      <dgm:t>
        <a:bodyPr/>
        <a:lstStyle/>
        <a:p>
          <a:r>
            <a:rPr lang="fr-FR" dirty="0"/>
            <a:t>3. Séparation jeux entrainement/test</a:t>
          </a:r>
        </a:p>
      </dgm:t>
    </dgm:pt>
    <dgm:pt modelId="{8BF86168-1AA4-45B6-9B34-4DD32A07BB4B}" type="parTrans" cxnId="{4E06AB78-EF9C-4F78-90AE-E066C96DC348}">
      <dgm:prSet/>
      <dgm:spPr/>
      <dgm:t>
        <a:bodyPr/>
        <a:lstStyle/>
        <a:p>
          <a:endParaRPr lang="fr-FR"/>
        </a:p>
      </dgm:t>
    </dgm:pt>
    <dgm:pt modelId="{BB19A394-4E34-4EA1-9201-6EAD63EB7DF6}" type="sibTrans" cxnId="{4E06AB78-EF9C-4F78-90AE-E066C96DC348}">
      <dgm:prSet/>
      <dgm:spPr/>
      <dgm:t>
        <a:bodyPr/>
        <a:lstStyle/>
        <a:p>
          <a:endParaRPr lang="fr-FR"/>
        </a:p>
      </dgm:t>
    </dgm:pt>
    <dgm:pt modelId="{847E8B91-3EC3-47EC-A003-E50B3FA02295}">
      <dgm:prSet/>
      <dgm:spPr/>
      <dgm:t>
        <a:bodyPr/>
        <a:lstStyle/>
        <a:p>
          <a:r>
            <a:rPr lang="fr-FR" dirty="0"/>
            <a:t>4. Encodage et standardisation</a:t>
          </a:r>
        </a:p>
      </dgm:t>
    </dgm:pt>
    <dgm:pt modelId="{108D50E2-5756-4369-8B2C-A1AAB2CF6737}" type="parTrans" cxnId="{798384A4-AD34-435D-A0C0-A479333CAE43}">
      <dgm:prSet/>
      <dgm:spPr/>
      <dgm:t>
        <a:bodyPr/>
        <a:lstStyle/>
        <a:p>
          <a:endParaRPr lang="fr-FR"/>
        </a:p>
      </dgm:t>
    </dgm:pt>
    <dgm:pt modelId="{54BBD4B0-965F-4E95-99E2-7070C1283A3B}" type="sibTrans" cxnId="{798384A4-AD34-435D-A0C0-A479333CAE43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3" custScaleY="159097" custLinFactNeighborX="-78292" custLinFactNeighborY="-6552"/>
      <dgm:spPr/>
    </dgm:pt>
    <dgm:pt modelId="{93AAC618-069D-41A4-B4C6-F5B15203A746}" type="pres">
      <dgm:prSet presAssocID="{D1DEEA07-27AE-4788-8C9E-10F9E64A2E02}" presName="ParentText" presStyleLbl="node1" presStyleIdx="0" presStyleCnt="4" custScaleX="323633" custLinFactNeighborX="1301" custLinFactNeighborY="-19774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F31D3FC3-5E95-4EE8-BB46-B6C7F6900B4C}" type="pres">
      <dgm:prSet presAssocID="{3B8B32C6-7326-4B02-8730-9F4E044A1308}" presName="bentUpArrow1" presStyleLbl="alignImgPlace1" presStyleIdx="1" presStyleCnt="3" custScaleY="191572" custLinFactNeighborX="-19744" custLinFactNeighborY="-17101"/>
      <dgm:spPr/>
    </dgm:pt>
    <dgm:pt modelId="{FA0D765A-4CC3-48A4-8F21-8493A1789AB5}" type="pres">
      <dgm:prSet presAssocID="{3B8B32C6-7326-4B02-8730-9F4E044A1308}" presName="ParentText" presStyleLbl="node1" presStyleIdx="1" presStyleCnt="4" custScaleX="263475" custLinFactNeighborX="-8258" custLinFactNeighborY="-2632">
        <dgm:presLayoutVars>
          <dgm:chMax val="1"/>
          <dgm:chPref val="1"/>
          <dgm:bulletEnabled val="1"/>
        </dgm:presLayoutVars>
      </dgm:prSet>
      <dgm:spPr/>
    </dgm:pt>
    <dgm:pt modelId="{104AFC47-4595-4DC3-9EA1-CE89E8CA2CDD}" type="pres">
      <dgm:prSet presAssocID="{3B8B32C6-7326-4B02-8730-9F4E044A13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FAA792C-B4F4-4EF8-983D-EEC0F79DE951}" type="pres">
      <dgm:prSet presAssocID="{4CF1112B-5B34-424A-93D8-F4D4815699C5}" presName="sibTrans" presStyleCnt="0"/>
      <dgm:spPr/>
    </dgm:pt>
    <dgm:pt modelId="{29106CE1-C70D-47EA-BDE4-EFFCB3809F0F}" type="pres">
      <dgm:prSet presAssocID="{3C5E21FD-3080-43FB-A8A6-137670B8E8F1}" presName="composite" presStyleCnt="0"/>
      <dgm:spPr/>
    </dgm:pt>
    <dgm:pt modelId="{FDB03B7A-9218-47CD-8F3E-C1E8B1158B8C}" type="pres">
      <dgm:prSet presAssocID="{3C5E21FD-3080-43FB-A8A6-137670B8E8F1}" presName="bentUpArrow1" presStyleLbl="alignImgPlace1" presStyleIdx="2" presStyleCnt="3" custLinFactX="-11841" custLinFactNeighborX="-100000" custLinFactNeighborY="-26306"/>
      <dgm:spPr/>
    </dgm:pt>
    <dgm:pt modelId="{3BFE04D8-D76C-4F37-AA83-E90C26A7F2B8}" type="pres">
      <dgm:prSet presAssocID="{3C5E21FD-3080-43FB-A8A6-137670B8E8F1}" presName="ParentText" presStyleLbl="node1" presStyleIdx="2" presStyleCnt="4" custScaleX="351519" custLinFactNeighborX="-1262" custLinFactNeighborY="-18302">
        <dgm:presLayoutVars>
          <dgm:chMax val="1"/>
          <dgm:chPref val="1"/>
          <dgm:bulletEnabled val="1"/>
        </dgm:presLayoutVars>
      </dgm:prSet>
      <dgm:spPr/>
    </dgm:pt>
    <dgm:pt modelId="{FE6BC4CE-2228-4927-81E4-A636A94557DB}" type="pres">
      <dgm:prSet presAssocID="{3C5E21FD-3080-43FB-A8A6-137670B8E8F1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86A2D72-1A95-44A9-BA0A-A1734C639A37}" type="pres">
      <dgm:prSet presAssocID="{BB19A394-4E34-4EA1-9201-6EAD63EB7DF6}" presName="sibTrans" presStyleCnt="0"/>
      <dgm:spPr/>
    </dgm:pt>
    <dgm:pt modelId="{48544715-D600-4C83-ACD3-2815BA789108}" type="pres">
      <dgm:prSet presAssocID="{847E8B91-3EC3-47EC-A003-E50B3FA02295}" presName="composite" presStyleCnt="0"/>
      <dgm:spPr/>
    </dgm:pt>
    <dgm:pt modelId="{8F4EF438-EE46-437D-99E2-F4720FA770F8}" type="pres">
      <dgm:prSet presAssocID="{847E8B91-3EC3-47EC-A003-E50B3FA02295}" presName="ParentText" presStyleLbl="node1" presStyleIdx="3" presStyleCnt="4" custScaleX="337016">
        <dgm:presLayoutVars>
          <dgm:chMax val="1"/>
          <dgm:chPref val="1"/>
          <dgm:bulletEnabled val="1"/>
        </dgm:presLayoutVars>
      </dgm:prSet>
      <dgm:spPr/>
    </dgm:pt>
  </dgm:ptLst>
  <dgm:cxnLst>
    <dgm:cxn modelId="{9831B710-DAA1-4E71-8710-13C77358A50B}" type="presOf" srcId="{3C5E21FD-3080-43FB-A8A6-137670B8E8F1}" destId="{3BFE04D8-D76C-4F37-AA83-E90C26A7F2B8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4E06AB78-EF9C-4F78-90AE-E066C96DC348}" srcId="{B302682C-962B-42C3-97A7-647ECD407CE6}" destId="{3C5E21FD-3080-43FB-A8A6-137670B8E8F1}" srcOrd="2" destOrd="0" parTransId="{8BF86168-1AA4-45B6-9B34-4DD32A07BB4B}" sibTransId="{BB19A394-4E34-4EA1-9201-6EAD63EB7DF6}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798384A4-AD34-435D-A0C0-A479333CAE43}" srcId="{B302682C-962B-42C3-97A7-647ECD407CE6}" destId="{847E8B91-3EC3-47EC-A003-E50B3FA02295}" srcOrd="3" destOrd="0" parTransId="{108D50E2-5756-4369-8B2C-A1AAB2CF6737}" sibTransId="{54BBD4B0-965F-4E95-99E2-7070C1283A3B}"/>
    <dgm:cxn modelId="{0245D9AE-5030-469A-8355-2A47F8024A88}" type="presOf" srcId="{847E8B91-3EC3-47EC-A003-E50B3FA02295}" destId="{8F4EF438-EE46-437D-99E2-F4720FA770F8}" srcOrd="0" destOrd="0" presId="urn:microsoft.com/office/officeart/2005/8/layout/StepDownProcess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F9EF08A-6CD1-4E05-853F-C931CE467972}" type="presParOf" srcId="{E19A9E34-5119-4E6A-8CD9-9C73D3EB9A1D}" destId="{F31D3FC3-5E95-4EE8-BB46-B6C7F6900B4C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7872B272-9143-4455-808B-8D1EE1BF20E7}" type="presParOf" srcId="{E19A9E34-5119-4E6A-8CD9-9C73D3EB9A1D}" destId="{104AFC47-4595-4DC3-9EA1-CE89E8CA2CDD}" srcOrd="2" destOrd="0" presId="urn:microsoft.com/office/officeart/2005/8/layout/StepDownProcess"/>
    <dgm:cxn modelId="{CD792379-D8EE-4074-BD91-01B94AD550DA}" type="presParOf" srcId="{C49FFF7F-A1EF-46B0-A2CE-5774D156DD50}" destId="{4FAA792C-B4F4-4EF8-983D-EEC0F79DE951}" srcOrd="3" destOrd="0" presId="urn:microsoft.com/office/officeart/2005/8/layout/StepDownProcess"/>
    <dgm:cxn modelId="{C63DBA59-CF11-4ACD-957B-890BF67B1A79}" type="presParOf" srcId="{C49FFF7F-A1EF-46B0-A2CE-5774D156DD50}" destId="{29106CE1-C70D-47EA-BDE4-EFFCB3809F0F}" srcOrd="4" destOrd="0" presId="urn:microsoft.com/office/officeart/2005/8/layout/StepDownProcess"/>
    <dgm:cxn modelId="{D2E2D0DF-0532-455E-9748-BE88D27B2B02}" type="presParOf" srcId="{29106CE1-C70D-47EA-BDE4-EFFCB3809F0F}" destId="{FDB03B7A-9218-47CD-8F3E-C1E8B1158B8C}" srcOrd="0" destOrd="0" presId="urn:microsoft.com/office/officeart/2005/8/layout/StepDownProcess"/>
    <dgm:cxn modelId="{5E21EA27-072C-4320-9C21-9E79DF337B50}" type="presParOf" srcId="{29106CE1-C70D-47EA-BDE4-EFFCB3809F0F}" destId="{3BFE04D8-D76C-4F37-AA83-E90C26A7F2B8}" srcOrd="1" destOrd="0" presId="urn:microsoft.com/office/officeart/2005/8/layout/StepDownProcess"/>
    <dgm:cxn modelId="{27FC51B2-31CF-48F4-9BC6-4A5C37A6F35E}" type="presParOf" srcId="{29106CE1-C70D-47EA-BDE4-EFFCB3809F0F}" destId="{FE6BC4CE-2228-4927-81E4-A636A94557DB}" srcOrd="2" destOrd="0" presId="urn:microsoft.com/office/officeart/2005/8/layout/StepDownProcess"/>
    <dgm:cxn modelId="{E3041667-81F4-4380-8F97-7B8395B32702}" type="presParOf" srcId="{C49FFF7F-A1EF-46B0-A2CE-5774D156DD50}" destId="{E86A2D72-1A95-44A9-BA0A-A1734C639A37}" srcOrd="5" destOrd="0" presId="urn:microsoft.com/office/officeart/2005/8/layout/StepDownProcess"/>
    <dgm:cxn modelId="{FCC786D3-5EB5-4C46-80BC-4C37E6F56753}" type="presParOf" srcId="{C49FFF7F-A1EF-46B0-A2CE-5774D156DD50}" destId="{48544715-D600-4C83-ACD3-2815BA789108}" srcOrd="6" destOrd="0" presId="urn:microsoft.com/office/officeart/2005/8/layout/StepDownProcess"/>
    <dgm:cxn modelId="{A27C1DEF-ECA2-4ABC-8ABE-120DE24B51BC}" type="presParOf" srcId="{48544715-D600-4C83-ACD3-2815BA789108}" destId="{8F4EF438-EE46-437D-99E2-F4720FA770F8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remplissage feature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features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features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Gestion des features de consommation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par type d’utilisation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7B04E862-1E11-4C46-9D48-E1AA16257680}">
      <dgm:prSet/>
      <dgm:spPr/>
      <dgm:t>
        <a:bodyPr/>
        <a:lstStyle/>
        <a:p>
          <a:r>
            <a:rPr lang="fr-FR" dirty="0"/>
            <a:t>f) Filtrage bâtiments atypiques</a:t>
          </a:r>
        </a:p>
      </dgm:t>
    </dgm:pt>
    <dgm:pt modelId="{5CA6E30B-9A49-4314-B2CD-35CC3B877F86}" type="parTrans" cxnId="{3F558298-8851-44C3-BA77-07C3BF4A6F34}">
      <dgm:prSet/>
      <dgm:spPr/>
      <dgm:t>
        <a:bodyPr/>
        <a:lstStyle/>
        <a:p>
          <a:endParaRPr lang="fr-FR"/>
        </a:p>
      </dgm:t>
    </dgm:pt>
    <dgm:pt modelId="{0B500FFA-C0DF-4B84-9070-B6D984DF4B63}" type="sibTrans" cxnId="{3F558298-8851-44C3-BA77-07C3BF4A6F34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5" custScaleY="153727" custLinFactNeighborX="-66500" custLinFactNeighborY="13714"/>
      <dgm:spPr/>
    </dgm:pt>
    <dgm:pt modelId="{93AAC618-069D-41A4-B4C6-F5B15203A746}" type="pres">
      <dgm:prSet presAssocID="{D1DEEA07-27AE-4788-8C9E-10F9E64A2E02}" presName="ParentText" presStyleLbl="node1" presStyleIdx="0" presStyleCnt="6" custScaleX="34869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5" custScaleX="88975" custScaleY="149819" custLinFactX="-100000" custLinFactNeighborX="-102123" custLinFactNeighborY="2478"/>
      <dgm:spPr/>
    </dgm:pt>
    <dgm:pt modelId="{FA0D765A-4CC3-48A4-8F21-8493A1789AB5}" type="pres">
      <dgm:prSet presAssocID="{3B8B32C6-7326-4B02-8730-9F4E044A1308}" presName="ParentText" presStyleLbl="node1" presStyleIdx="1" presStyleCnt="6" custScaleX="381861" custLinFactNeighborX="-1001" custLinFactNeighborY="6576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5" custScaleY="129447" custLinFactX="-100000" custLinFactNeighborX="-199122" custLinFactNeighborY="1525"/>
      <dgm:spPr/>
    </dgm:pt>
    <dgm:pt modelId="{60FCC3EF-44FF-47C2-816E-00B2C5550D88}" type="pres">
      <dgm:prSet presAssocID="{D1A4BFF0-8C11-4B48-B9CF-DFF54AA55C96}" presName="ParentText" presStyleLbl="node1" presStyleIdx="2" presStyleCnt="6" custScaleX="380904" custLinFactNeighborX="-78843" custLinFactNeighborY="-11493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5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6" custScaleX="345359" custLinFactX="-41313" custLinFactNeighborX="-100000" custLinFactNeighborY="-11793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8B92D16A-FF98-4DCD-A9D1-7BAA9B8343A9}" type="pres">
      <dgm:prSet presAssocID="{0D7774E3-9C52-486F-B052-F4B0911F6152}" presName="bentUpArrow1" presStyleLbl="alignImgPlace1" presStyleIdx="4" presStyleCnt="5" custScaleY="165788" custLinFactX="-200000" custLinFactNeighborX="-235475" custLinFactNeighborY="2187"/>
      <dgm:spPr/>
    </dgm:pt>
    <dgm:pt modelId="{5C7CD230-946F-4372-8BD8-3371873A4BB5}" type="pres">
      <dgm:prSet presAssocID="{0D7774E3-9C52-486F-B052-F4B0911F6152}" presName="ParentText" presStyleLbl="node1" presStyleIdx="4" presStyleCnt="6" custScaleX="374328" custLinFactX="-89253" custLinFactNeighborX="-100000" custLinFactNeighborY="-14720">
        <dgm:presLayoutVars>
          <dgm:chMax val="1"/>
          <dgm:chPref val="1"/>
          <dgm:bulletEnabled val="1"/>
        </dgm:presLayoutVars>
      </dgm:prSet>
      <dgm:spPr/>
    </dgm:pt>
    <dgm:pt modelId="{7B0A2F65-CB56-418C-B6DE-B531B30099ED}" type="pres">
      <dgm:prSet presAssocID="{0D7774E3-9C52-486F-B052-F4B0911F6152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A2B91954-866F-4E67-A9B3-36E32319F03C}" type="pres">
      <dgm:prSet presAssocID="{45984431-A746-4DE3-B21D-1ABC2CF8BA70}" presName="sibTrans" presStyleCnt="0"/>
      <dgm:spPr/>
    </dgm:pt>
    <dgm:pt modelId="{56015CD0-E622-4169-AA84-E4C48E332714}" type="pres">
      <dgm:prSet presAssocID="{7B04E862-1E11-4C46-9D48-E1AA16257680}" presName="composite" presStyleCnt="0"/>
      <dgm:spPr/>
    </dgm:pt>
    <dgm:pt modelId="{EE1E745D-62D6-47C8-966D-C945AC782780}" type="pres">
      <dgm:prSet presAssocID="{7B04E862-1E11-4C46-9D48-E1AA16257680}" presName="ParentText" presStyleLbl="node1" presStyleIdx="5" presStyleCnt="6" custScaleX="382819" custLinFactX="-100000" custLinFactNeighborX="-133254" custLinFactNeighborY="-2251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3F558298-8851-44C3-BA77-07C3BF4A6F34}" srcId="{B302682C-962B-42C3-97A7-647ECD407CE6}" destId="{7B04E862-1E11-4C46-9D48-E1AA16257680}" srcOrd="5" destOrd="0" parTransId="{5CA6E30B-9A49-4314-B2CD-35CC3B877F86}" sibTransId="{0B500FFA-C0DF-4B84-9070-B6D984DF4B63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C8D630A0-0338-4ED4-842E-566A5CFBB291}" type="presOf" srcId="{7B04E862-1E11-4C46-9D48-E1AA16257680}" destId="{EE1E745D-62D6-47C8-966D-C945AC78278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05F85989-DEB2-487D-8265-4DC061451D4A}" type="presParOf" srcId="{C6E2BC8C-5D88-4216-88D3-03220153CCF6}" destId="{8B92D16A-FF98-4DCD-A9D1-7BAA9B8343A9}" srcOrd="0" destOrd="0" presId="urn:microsoft.com/office/officeart/2005/8/layout/StepDownProcess"/>
    <dgm:cxn modelId="{C4C66AC1-33F8-4231-82A5-9F837D9ECC13}" type="presParOf" srcId="{C6E2BC8C-5D88-4216-88D3-03220153CCF6}" destId="{5C7CD230-946F-4372-8BD8-3371873A4BB5}" srcOrd="1" destOrd="0" presId="urn:microsoft.com/office/officeart/2005/8/layout/StepDownProcess"/>
    <dgm:cxn modelId="{B9898135-E451-42C4-A7C1-71A3CDD75834}" type="presParOf" srcId="{C6E2BC8C-5D88-4216-88D3-03220153CCF6}" destId="{7B0A2F65-CB56-418C-B6DE-B531B30099ED}" srcOrd="2" destOrd="0" presId="urn:microsoft.com/office/officeart/2005/8/layout/StepDownProcess"/>
    <dgm:cxn modelId="{FF7E2188-1AE5-4FE4-A32F-13A6B8FDC856}" type="presParOf" srcId="{C49FFF7F-A1EF-46B0-A2CE-5774D156DD50}" destId="{A2B91954-866F-4E67-A9B3-36E32319F03C}" srcOrd="9" destOrd="0" presId="urn:microsoft.com/office/officeart/2005/8/layout/StepDownProcess"/>
    <dgm:cxn modelId="{0D68BB8B-982A-4E49-950A-D802EBC4C049}" type="presParOf" srcId="{C49FFF7F-A1EF-46B0-A2CE-5774D156DD50}" destId="{56015CD0-E622-4169-AA84-E4C48E332714}" srcOrd="10" destOrd="0" presId="urn:microsoft.com/office/officeart/2005/8/layout/StepDownProcess"/>
    <dgm:cxn modelId="{C606A06D-F51E-4C23-9713-3804210031D5}" type="presParOf" srcId="{56015CD0-E622-4169-AA84-E4C48E332714}" destId="{EE1E745D-62D6-47C8-966D-C945AC782780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2000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516845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remplissage feature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features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features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Gestion des features de consommation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par type d’utilisation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7B04E862-1E11-4C46-9D48-E1AA16257680}">
      <dgm:prSet/>
      <dgm:spPr/>
      <dgm:t>
        <a:bodyPr/>
        <a:lstStyle/>
        <a:p>
          <a:r>
            <a:rPr lang="fr-FR" dirty="0"/>
            <a:t>f) Filtrage bâtiments atypiques</a:t>
          </a:r>
        </a:p>
      </dgm:t>
    </dgm:pt>
    <dgm:pt modelId="{5CA6E30B-9A49-4314-B2CD-35CC3B877F86}" type="parTrans" cxnId="{3F558298-8851-44C3-BA77-07C3BF4A6F34}">
      <dgm:prSet/>
      <dgm:spPr/>
      <dgm:t>
        <a:bodyPr/>
        <a:lstStyle/>
        <a:p>
          <a:endParaRPr lang="fr-FR"/>
        </a:p>
      </dgm:t>
    </dgm:pt>
    <dgm:pt modelId="{0B500FFA-C0DF-4B84-9070-B6D984DF4B63}" type="sibTrans" cxnId="{3F558298-8851-44C3-BA77-07C3BF4A6F34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5" custScaleY="153727" custLinFactNeighborX="-66500" custLinFactNeighborY="13714"/>
      <dgm:spPr/>
    </dgm:pt>
    <dgm:pt modelId="{93AAC618-069D-41A4-B4C6-F5B15203A746}" type="pres">
      <dgm:prSet presAssocID="{D1DEEA07-27AE-4788-8C9E-10F9E64A2E02}" presName="ParentText" presStyleLbl="node1" presStyleIdx="0" presStyleCnt="6" custScaleX="34869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5" custScaleX="88975" custScaleY="149819" custLinFactX="-100000" custLinFactNeighborX="-102123" custLinFactNeighborY="2478"/>
      <dgm:spPr/>
    </dgm:pt>
    <dgm:pt modelId="{FA0D765A-4CC3-48A4-8F21-8493A1789AB5}" type="pres">
      <dgm:prSet presAssocID="{3B8B32C6-7326-4B02-8730-9F4E044A1308}" presName="ParentText" presStyleLbl="node1" presStyleIdx="1" presStyleCnt="6" custScaleX="381861" custLinFactNeighborX="-1001" custLinFactNeighborY="6576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5" custScaleY="129447" custLinFactX="-100000" custLinFactNeighborX="-199122" custLinFactNeighborY="1525"/>
      <dgm:spPr/>
    </dgm:pt>
    <dgm:pt modelId="{60FCC3EF-44FF-47C2-816E-00B2C5550D88}" type="pres">
      <dgm:prSet presAssocID="{D1A4BFF0-8C11-4B48-B9CF-DFF54AA55C96}" presName="ParentText" presStyleLbl="node1" presStyleIdx="2" presStyleCnt="6" custScaleX="380904" custLinFactNeighborX="-78843" custLinFactNeighborY="-11493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5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6" custScaleX="345359" custLinFactX="-41313" custLinFactNeighborX="-100000" custLinFactNeighborY="-11793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8B92D16A-FF98-4DCD-A9D1-7BAA9B8343A9}" type="pres">
      <dgm:prSet presAssocID="{0D7774E3-9C52-486F-B052-F4B0911F6152}" presName="bentUpArrow1" presStyleLbl="alignImgPlace1" presStyleIdx="4" presStyleCnt="5" custScaleY="165788" custLinFactX="-200000" custLinFactNeighborX="-235475" custLinFactNeighborY="2187"/>
      <dgm:spPr/>
    </dgm:pt>
    <dgm:pt modelId="{5C7CD230-946F-4372-8BD8-3371873A4BB5}" type="pres">
      <dgm:prSet presAssocID="{0D7774E3-9C52-486F-B052-F4B0911F6152}" presName="ParentText" presStyleLbl="node1" presStyleIdx="4" presStyleCnt="6" custScaleX="374328" custLinFactX="-89253" custLinFactNeighborX="-100000" custLinFactNeighborY="-14720">
        <dgm:presLayoutVars>
          <dgm:chMax val="1"/>
          <dgm:chPref val="1"/>
          <dgm:bulletEnabled val="1"/>
        </dgm:presLayoutVars>
      </dgm:prSet>
      <dgm:spPr/>
    </dgm:pt>
    <dgm:pt modelId="{7B0A2F65-CB56-418C-B6DE-B531B30099ED}" type="pres">
      <dgm:prSet presAssocID="{0D7774E3-9C52-486F-B052-F4B0911F6152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A2B91954-866F-4E67-A9B3-36E32319F03C}" type="pres">
      <dgm:prSet presAssocID="{45984431-A746-4DE3-B21D-1ABC2CF8BA70}" presName="sibTrans" presStyleCnt="0"/>
      <dgm:spPr/>
    </dgm:pt>
    <dgm:pt modelId="{56015CD0-E622-4169-AA84-E4C48E332714}" type="pres">
      <dgm:prSet presAssocID="{7B04E862-1E11-4C46-9D48-E1AA16257680}" presName="composite" presStyleCnt="0"/>
      <dgm:spPr/>
    </dgm:pt>
    <dgm:pt modelId="{EE1E745D-62D6-47C8-966D-C945AC782780}" type="pres">
      <dgm:prSet presAssocID="{7B04E862-1E11-4C46-9D48-E1AA16257680}" presName="ParentText" presStyleLbl="node1" presStyleIdx="5" presStyleCnt="6" custScaleX="382819" custLinFactX="-100000" custLinFactNeighborX="-133254" custLinFactNeighborY="-2251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3F558298-8851-44C3-BA77-07C3BF4A6F34}" srcId="{B302682C-962B-42C3-97A7-647ECD407CE6}" destId="{7B04E862-1E11-4C46-9D48-E1AA16257680}" srcOrd="5" destOrd="0" parTransId="{5CA6E30B-9A49-4314-B2CD-35CC3B877F86}" sibTransId="{0B500FFA-C0DF-4B84-9070-B6D984DF4B63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C8D630A0-0338-4ED4-842E-566A5CFBB291}" type="presOf" srcId="{7B04E862-1E11-4C46-9D48-E1AA16257680}" destId="{EE1E745D-62D6-47C8-966D-C945AC78278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05F85989-DEB2-487D-8265-4DC061451D4A}" type="presParOf" srcId="{C6E2BC8C-5D88-4216-88D3-03220153CCF6}" destId="{8B92D16A-FF98-4DCD-A9D1-7BAA9B8343A9}" srcOrd="0" destOrd="0" presId="urn:microsoft.com/office/officeart/2005/8/layout/StepDownProcess"/>
    <dgm:cxn modelId="{C4C66AC1-33F8-4231-82A5-9F837D9ECC13}" type="presParOf" srcId="{C6E2BC8C-5D88-4216-88D3-03220153CCF6}" destId="{5C7CD230-946F-4372-8BD8-3371873A4BB5}" srcOrd="1" destOrd="0" presId="urn:microsoft.com/office/officeart/2005/8/layout/StepDownProcess"/>
    <dgm:cxn modelId="{B9898135-E451-42C4-A7C1-71A3CDD75834}" type="presParOf" srcId="{C6E2BC8C-5D88-4216-88D3-03220153CCF6}" destId="{7B0A2F65-CB56-418C-B6DE-B531B30099ED}" srcOrd="2" destOrd="0" presId="urn:microsoft.com/office/officeart/2005/8/layout/StepDownProcess"/>
    <dgm:cxn modelId="{FF7E2188-1AE5-4FE4-A32F-13A6B8FDC856}" type="presParOf" srcId="{C49FFF7F-A1EF-46B0-A2CE-5774D156DD50}" destId="{A2B91954-866F-4E67-A9B3-36E32319F03C}" srcOrd="9" destOrd="0" presId="urn:microsoft.com/office/officeart/2005/8/layout/StepDownProcess"/>
    <dgm:cxn modelId="{0D68BB8B-982A-4E49-950A-D802EBC4C049}" type="presParOf" srcId="{C49FFF7F-A1EF-46B0-A2CE-5774D156DD50}" destId="{56015CD0-E622-4169-AA84-E4C48E332714}" srcOrd="10" destOrd="0" presId="urn:microsoft.com/office/officeart/2005/8/layout/StepDownProcess"/>
    <dgm:cxn modelId="{C606A06D-F51E-4C23-9713-3804210031D5}" type="presParOf" srcId="{56015CD0-E622-4169-AA84-E4C48E332714}" destId="{EE1E745D-62D6-47C8-966D-C945AC782780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2000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516845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remplissage feature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features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features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Gestion des features de consommation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par type d’utilisation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7B04E862-1E11-4C46-9D48-E1AA16257680}">
      <dgm:prSet/>
      <dgm:spPr/>
      <dgm:t>
        <a:bodyPr/>
        <a:lstStyle/>
        <a:p>
          <a:r>
            <a:rPr lang="fr-FR" dirty="0"/>
            <a:t>f) Filtrage bâtiments atypiques</a:t>
          </a:r>
        </a:p>
      </dgm:t>
    </dgm:pt>
    <dgm:pt modelId="{5CA6E30B-9A49-4314-B2CD-35CC3B877F86}" type="parTrans" cxnId="{3F558298-8851-44C3-BA77-07C3BF4A6F34}">
      <dgm:prSet/>
      <dgm:spPr/>
      <dgm:t>
        <a:bodyPr/>
        <a:lstStyle/>
        <a:p>
          <a:endParaRPr lang="fr-FR"/>
        </a:p>
      </dgm:t>
    </dgm:pt>
    <dgm:pt modelId="{0B500FFA-C0DF-4B84-9070-B6D984DF4B63}" type="sibTrans" cxnId="{3F558298-8851-44C3-BA77-07C3BF4A6F34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5" custScaleY="153727" custLinFactNeighborX="-66500" custLinFactNeighborY="13714"/>
      <dgm:spPr/>
    </dgm:pt>
    <dgm:pt modelId="{93AAC618-069D-41A4-B4C6-F5B15203A746}" type="pres">
      <dgm:prSet presAssocID="{D1DEEA07-27AE-4788-8C9E-10F9E64A2E02}" presName="ParentText" presStyleLbl="node1" presStyleIdx="0" presStyleCnt="6" custScaleX="34869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5" custScaleX="88975" custScaleY="149819" custLinFactX="-100000" custLinFactNeighborX="-102123" custLinFactNeighborY="2478"/>
      <dgm:spPr/>
    </dgm:pt>
    <dgm:pt modelId="{FA0D765A-4CC3-48A4-8F21-8493A1789AB5}" type="pres">
      <dgm:prSet presAssocID="{3B8B32C6-7326-4B02-8730-9F4E044A1308}" presName="ParentText" presStyleLbl="node1" presStyleIdx="1" presStyleCnt="6" custScaleX="381861" custLinFactNeighborX="-1001" custLinFactNeighborY="6576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5" custScaleY="129447" custLinFactX="-100000" custLinFactNeighborX="-199122" custLinFactNeighborY="1525"/>
      <dgm:spPr/>
    </dgm:pt>
    <dgm:pt modelId="{60FCC3EF-44FF-47C2-816E-00B2C5550D88}" type="pres">
      <dgm:prSet presAssocID="{D1A4BFF0-8C11-4B48-B9CF-DFF54AA55C96}" presName="ParentText" presStyleLbl="node1" presStyleIdx="2" presStyleCnt="6" custScaleX="380904" custLinFactNeighborX="-78843" custLinFactNeighborY="-11493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5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6" custScaleX="345359" custLinFactX="-41313" custLinFactNeighborX="-100000" custLinFactNeighborY="-11793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8B92D16A-FF98-4DCD-A9D1-7BAA9B8343A9}" type="pres">
      <dgm:prSet presAssocID="{0D7774E3-9C52-486F-B052-F4B0911F6152}" presName="bentUpArrow1" presStyleLbl="alignImgPlace1" presStyleIdx="4" presStyleCnt="5" custScaleY="165788" custLinFactX="-200000" custLinFactNeighborX="-235475" custLinFactNeighborY="2187"/>
      <dgm:spPr/>
    </dgm:pt>
    <dgm:pt modelId="{5C7CD230-946F-4372-8BD8-3371873A4BB5}" type="pres">
      <dgm:prSet presAssocID="{0D7774E3-9C52-486F-B052-F4B0911F6152}" presName="ParentText" presStyleLbl="node1" presStyleIdx="4" presStyleCnt="6" custScaleX="374328" custLinFactX="-89253" custLinFactNeighborX="-100000" custLinFactNeighborY="-14720">
        <dgm:presLayoutVars>
          <dgm:chMax val="1"/>
          <dgm:chPref val="1"/>
          <dgm:bulletEnabled val="1"/>
        </dgm:presLayoutVars>
      </dgm:prSet>
      <dgm:spPr/>
    </dgm:pt>
    <dgm:pt modelId="{7B0A2F65-CB56-418C-B6DE-B531B30099ED}" type="pres">
      <dgm:prSet presAssocID="{0D7774E3-9C52-486F-B052-F4B0911F6152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A2B91954-866F-4E67-A9B3-36E32319F03C}" type="pres">
      <dgm:prSet presAssocID="{45984431-A746-4DE3-B21D-1ABC2CF8BA70}" presName="sibTrans" presStyleCnt="0"/>
      <dgm:spPr/>
    </dgm:pt>
    <dgm:pt modelId="{56015CD0-E622-4169-AA84-E4C48E332714}" type="pres">
      <dgm:prSet presAssocID="{7B04E862-1E11-4C46-9D48-E1AA16257680}" presName="composite" presStyleCnt="0"/>
      <dgm:spPr/>
    </dgm:pt>
    <dgm:pt modelId="{EE1E745D-62D6-47C8-966D-C945AC782780}" type="pres">
      <dgm:prSet presAssocID="{7B04E862-1E11-4C46-9D48-E1AA16257680}" presName="ParentText" presStyleLbl="node1" presStyleIdx="5" presStyleCnt="6" custScaleX="382819" custLinFactX="-100000" custLinFactNeighborX="-133254" custLinFactNeighborY="-2251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3F558298-8851-44C3-BA77-07C3BF4A6F34}" srcId="{B302682C-962B-42C3-97A7-647ECD407CE6}" destId="{7B04E862-1E11-4C46-9D48-E1AA16257680}" srcOrd="5" destOrd="0" parTransId="{5CA6E30B-9A49-4314-B2CD-35CC3B877F86}" sibTransId="{0B500FFA-C0DF-4B84-9070-B6D984DF4B63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C8D630A0-0338-4ED4-842E-566A5CFBB291}" type="presOf" srcId="{7B04E862-1E11-4C46-9D48-E1AA16257680}" destId="{EE1E745D-62D6-47C8-966D-C945AC78278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05F85989-DEB2-487D-8265-4DC061451D4A}" type="presParOf" srcId="{C6E2BC8C-5D88-4216-88D3-03220153CCF6}" destId="{8B92D16A-FF98-4DCD-A9D1-7BAA9B8343A9}" srcOrd="0" destOrd="0" presId="urn:microsoft.com/office/officeart/2005/8/layout/StepDownProcess"/>
    <dgm:cxn modelId="{C4C66AC1-33F8-4231-82A5-9F837D9ECC13}" type="presParOf" srcId="{C6E2BC8C-5D88-4216-88D3-03220153CCF6}" destId="{5C7CD230-946F-4372-8BD8-3371873A4BB5}" srcOrd="1" destOrd="0" presId="urn:microsoft.com/office/officeart/2005/8/layout/StepDownProcess"/>
    <dgm:cxn modelId="{B9898135-E451-42C4-A7C1-71A3CDD75834}" type="presParOf" srcId="{C6E2BC8C-5D88-4216-88D3-03220153CCF6}" destId="{7B0A2F65-CB56-418C-B6DE-B531B30099ED}" srcOrd="2" destOrd="0" presId="urn:microsoft.com/office/officeart/2005/8/layout/StepDownProcess"/>
    <dgm:cxn modelId="{FF7E2188-1AE5-4FE4-A32F-13A6B8FDC856}" type="presParOf" srcId="{C49FFF7F-A1EF-46B0-A2CE-5774D156DD50}" destId="{A2B91954-866F-4E67-A9B3-36E32319F03C}" srcOrd="9" destOrd="0" presId="urn:microsoft.com/office/officeart/2005/8/layout/StepDownProcess"/>
    <dgm:cxn modelId="{0D68BB8B-982A-4E49-950A-D802EBC4C049}" type="presParOf" srcId="{C49FFF7F-A1EF-46B0-A2CE-5774D156DD50}" destId="{56015CD0-E622-4169-AA84-E4C48E332714}" srcOrd="10" destOrd="0" presId="urn:microsoft.com/office/officeart/2005/8/layout/StepDownProcess"/>
    <dgm:cxn modelId="{C606A06D-F51E-4C23-9713-3804210031D5}" type="presParOf" srcId="{56015CD0-E622-4169-AA84-E4C48E332714}" destId="{EE1E745D-62D6-47C8-966D-C945AC782780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</dgm:pt>
    <dgm:pt modelId="{D1DEEA07-27AE-4788-8C9E-10F9E64A2E02}">
      <dgm:prSet phldrT="[Texte]" custT="1"/>
      <dgm:spPr/>
      <dgm:t>
        <a:bodyPr/>
        <a:lstStyle/>
        <a:p>
          <a:r>
            <a:rPr lang="fr-FR" sz="2000" dirty="0"/>
            <a:t>1/ Filtrage méthode « entonnoir »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93AAC618-069D-41A4-B4C6-F5B15203A746}" type="pres">
      <dgm:prSet presAssocID="{D1DEEA07-27AE-4788-8C9E-10F9E64A2E02}" presName="ParentText" presStyleLbl="node1" presStyleIdx="0" presStyleCnt="1" custScaleX="516845">
        <dgm:presLayoutVars>
          <dgm:chMax val="1"/>
          <dgm:chPref val="1"/>
          <dgm:bulletEnabled val="1"/>
        </dgm:presLayoutVars>
      </dgm:prSet>
      <dgm:spPr/>
    </dgm:pt>
  </dgm:ptLst>
  <dgm:cxnLst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302682C-962B-42C3-97A7-647ECD407CE6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1" csCatId="accent1" phldr="1"/>
      <dgm:spPr/>
    </dgm:pt>
    <dgm:pt modelId="{D1DEEA07-27AE-4788-8C9E-10F9E64A2E02}">
      <dgm:prSet phldrT="[Texte]"/>
      <dgm:spPr/>
      <dgm:t>
        <a:bodyPr/>
        <a:lstStyle/>
        <a:p>
          <a:r>
            <a:rPr lang="fr-FR" dirty="0"/>
            <a:t>a) Filtrage remplissage feature</a:t>
          </a:r>
        </a:p>
      </dgm:t>
    </dgm:pt>
    <dgm:pt modelId="{54FF3B08-5250-4DEE-8261-F7F77BDD7B2A}" type="parTrans" cxnId="{97D41AA3-610F-4FD5-8D92-79BC90A4F4A0}">
      <dgm:prSet/>
      <dgm:spPr/>
      <dgm:t>
        <a:bodyPr/>
        <a:lstStyle/>
        <a:p>
          <a:endParaRPr lang="fr-FR"/>
        </a:p>
      </dgm:t>
    </dgm:pt>
    <dgm:pt modelId="{43764B68-887E-4A2C-AFBC-8527253783F7}" type="sibTrans" cxnId="{97D41AA3-610F-4FD5-8D92-79BC90A4F4A0}">
      <dgm:prSet/>
      <dgm:spPr/>
      <dgm:t>
        <a:bodyPr/>
        <a:lstStyle/>
        <a:p>
          <a:endParaRPr lang="fr-FR"/>
        </a:p>
      </dgm:t>
    </dgm:pt>
    <dgm:pt modelId="{3B8B32C6-7326-4B02-8730-9F4E044A1308}">
      <dgm:prSet phldrT="[Texte]"/>
      <dgm:spPr/>
      <dgm:t>
        <a:bodyPr/>
        <a:lstStyle/>
        <a:p>
          <a:r>
            <a:rPr lang="fr-FR" dirty="0"/>
            <a:t>b) Filtrage features redondantes</a:t>
          </a:r>
        </a:p>
      </dgm:t>
    </dgm:pt>
    <dgm:pt modelId="{2F933BD3-A329-4C4F-AE67-6FF58B43D0DC}" type="parTrans" cxnId="{D5B36154-B6E1-47B7-B4E3-BEF893960202}">
      <dgm:prSet/>
      <dgm:spPr/>
      <dgm:t>
        <a:bodyPr/>
        <a:lstStyle/>
        <a:p>
          <a:endParaRPr lang="fr-FR"/>
        </a:p>
      </dgm:t>
    </dgm:pt>
    <dgm:pt modelId="{4CF1112B-5B34-424A-93D8-F4D4815699C5}" type="sibTrans" cxnId="{D5B36154-B6E1-47B7-B4E3-BEF893960202}">
      <dgm:prSet/>
      <dgm:spPr/>
      <dgm:t>
        <a:bodyPr/>
        <a:lstStyle/>
        <a:p>
          <a:endParaRPr lang="fr-FR"/>
        </a:p>
      </dgm:t>
    </dgm:pt>
    <dgm:pt modelId="{D1A4BFF0-8C11-4B48-B9CF-DFF54AA55C96}">
      <dgm:prSet phldrT="[Texte]"/>
      <dgm:spPr/>
      <dgm:t>
        <a:bodyPr/>
        <a:lstStyle/>
        <a:p>
          <a:r>
            <a:rPr lang="fr-FR" dirty="0"/>
            <a:t>c) Filtrage features inutiles</a:t>
          </a:r>
        </a:p>
      </dgm:t>
    </dgm:pt>
    <dgm:pt modelId="{E0CCBDEF-A1D7-41F6-805C-31A0E4D8E1BC}" type="parTrans" cxnId="{7BD77A71-12F8-4E04-96CF-F0DD13DB08E5}">
      <dgm:prSet/>
      <dgm:spPr/>
      <dgm:t>
        <a:bodyPr/>
        <a:lstStyle/>
        <a:p>
          <a:endParaRPr lang="fr-FR"/>
        </a:p>
      </dgm:t>
    </dgm:pt>
    <dgm:pt modelId="{17036C50-B2C1-4584-A212-46EB4E5F5A15}" type="sibTrans" cxnId="{7BD77A71-12F8-4E04-96CF-F0DD13DB08E5}">
      <dgm:prSet/>
      <dgm:spPr/>
      <dgm:t>
        <a:bodyPr/>
        <a:lstStyle/>
        <a:p>
          <a:endParaRPr lang="fr-FR"/>
        </a:p>
      </dgm:t>
    </dgm:pt>
    <dgm:pt modelId="{E337B7A7-29D2-4B59-93BA-166D9A3C72CE}">
      <dgm:prSet/>
      <dgm:spPr/>
      <dgm:t>
        <a:bodyPr/>
        <a:lstStyle/>
        <a:p>
          <a:r>
            <a:rPr lang="fr-FR" dirty="0"/>
            <a:t>d) Gestion des features de consommation</a:t>
          </a:r>
        </a:p>
      </dgm:t>
    </dgm:pt>
    <dgm:pt modelId="{56669D4F-5A98-45A3-80AB-30E18AD63B46}" type="parTrans" cxnId="{A8B554E2-BFF0-4387-A349-352404AC4938}">
      <dgm:prSet/>
      <dgm:spPr/>
      <dgm:t>
        <a:bodyPr/>
        <a:lstStyle/>
        <a:p>
          <a:endParaRPr lang="fr-FR"/>
        </a:p>
      </dgm:t>
    </dgm:pt>
    <dgm:pt modelId="{95E2E2FE-1657-4AD1-A780-07AB611B6A21}" type="sibTrans" cxnId="{A8B554E2-BFF0-4387-A349-352404AC4938}">
      <dgm:prSet/>
      <dgm:spPr/>
      <dgm:t>
        <a:bodyPr/>
        <a:lstStyle/>
        <a:p>
          <a:endParaRPr lang="fr-FR"/>
        </a:p>
      </dgm:t>
    </dgm:pt>
    <dgm:pt modelId="{0D7774E3-9C52-486F-B052-F4B0911F6152}">
      <dgm:prSet/>
      <dgm:spPr/>
      <dgm:t>
        <a:bodyPr/>
        <a:lstStyle/>
        <a:p>
          <a:r>
            <a:rPr lang="fr-FR" dirty="0"/>
            <a:t>e) Filtrage par type d’utilisation</a:t>
          </a:r>
        </a:p>
      </dgm:t>
    </dgm:pt>
    <dgm:pt modelId="{4B964AC8-985A-49DC-85A3-59268EA71DC7}" type="parTrans" cxnId="{C26BE98C-21BC-4774-8E26-B539A05B7381}">
      <dgm:prSet/>
      <dgm:spPr/>
      <dgm:t>
        <a:bodyPr/>
        <a:lstStyle/>
        <a:p>
          <a:endParaRPr lang="fr-FR"/>
        </a:p>
      </dgm:t>
    </dgm:pt>
    <dgm:pt modelId="{45984431-A746-4DE3-B21D-1ABC2CF8BA70}" type="sibTrans" cxnId="{C26BE98C-21BC-4774-8E26-B539A05B7381}">
      <dgm:prSet/>
      <dgm:spPr/>
      <dgm:t>
        <a:bodyPr/>
        <a:lstStyle/>
        <a:p>
          <a:endParaRPr lang="fr-FR"/>
        </a:p>
      </dgm:t>
    </dgm:pt>
    <dgm:pt modelId="{7B04E862-1E11-4C46-9D48-E1AA16257680}">
      <dgm:prSet/>
      <dgm:spPr/>
      <dgm:t>
        <a:bodyPr/>
        <a:lstStyle/>
        <a:p>
          <a:r>
            <a:rPr lang="fr-FR" dirty="0"/>
            <a:t>f) Filtrage bâtiments atypiques</a:t>
          </a:r>
        </a:p>
      </dgm:t>
    </dgm:pt>
    <dgm:pt modelId="{5CA6E30B-9A49-4314-B2CD-35CC3B877F86}" type="parTrans" cxnId="{3F558298-8851-44C3-BA77-07C3BF4A6F34}">
      <dgm:prSet/>
      <dgm:spPr/>
      <dgm:t>
        <a:bodyPr/>
        <a:lstStyle/>
        <a:p>
          <a:endParaRPr lang="fr-FR"/>
        </a:p>
      </dgm:t>
    </dgm:pt>
    <dgm:pt modelId="{0B500FFA-C0DF-4B84-9070-B6D984DF4B63}" type="sibTrans" cxnId="{3F558298-8851-44C3-BA77-07C3BF4A6F34}">
      <dgm:prSet/>
      <dgm:spPr/>
      <dgm:t>
        <a:bodyPr/>
        <a:lstStyle/>
        <a:p>
          <a:endParaRPr lang="fr-FR"/>
        </a:p>
      </dgm:t>
    </dgm:pt>
    <dgm:pt modelId="{C49FFF7F-A1EF-46B0-A2CE-5774D156DD50}" type="pres">
      <dgm:prSet presAssocID="{B302682C-962B-42C3-97A7-647ECD407CE6}" presName="rootnode" presStyleCnt="0">
        <dgm:presLayoutVars>
          <dgm:chMax/>
          <dgm:chPref/>
          <dgm:dir/>
          <dgm:animLvl val="lvl"/>
        </dgm:presLayoutVars>
      </dgm:prSet>
      <dgm:spPr/>
    </dgm:pt>
    <dgm:pt modelId="{48C00819-2E86-4CF3-8DE5-555E500AEED7}" type="pres">
      <dgm:prSet presAssocID="{D1DEEA07-27AE-4788-8C9E-10F9E64A2E02}" presName="composite" presStyleCnt="0"/>
      <dgm:spPr/>
    </dgm:pt>
    <dgm:pt modelId="{C2ABDDCB-84DC-4BC1-BF15-726734E817A6}" type="pres">
      <dgm:prSet presAssocID="{D1DEEA07-27AE-4788-8C9E-10F9E64A2E02}" presName="bentUpArrow1" presStyleLbl="alignImgPlace1" presStyleIdx="0" presStyleCnt="5" custScaleY="153727" custLinFactNeighborX="-66500" custLinFactNeighborY="13714"/>
      <dgm:spPr/>
    </dgm:pt>
    <dgm:pt modelId="{93AAC618-069D-41A4-B4C6-F5B15203A746}" type="pres">
      <dgm:prSet presAssocID="{D1DEEA07-27AE-4788-8C9E-10F9E64A2E02}" presName="ParentText" presStyleLbl="node1" presStyleIdx="0" presStyleCnt="6" custScaleX="348693" custLinFactNeighborX="13361" custLinFactNeighborY="-78343">
        <dgm:presLayoutVars>
          <dgm:chMax val="1"/>
          <dgm:chPref val="1"/>
          <dgm:bulletEnabled val="1"/>
        </dgm:presLayoutVars>
      </dgm:prSet>
      <dgm:spPr/>
    </dgm:pt>
    <dgm:pt modelId="{59466D1B-3EE5-4C53-81A3-A5930212D874}" type="pres">
      <dgm:prSet presAssocID="{D1DEEA07-27AE-4788-8C9E-10F9E64A2E02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6F141A2-984D-474E-B042-6A7D4D39AA12}" type="pres">
      <dgm:prSet presAssocID="{43764B68-887E-4A2C-AFBC-8527253783F7}" presName="sibTrans" presStyleCnt="0"/>
      <dgm:spPr/>
    </dgm:pt>
    <dgm:pt modelId="{E19A9E34-5119-4E6A-8CD9-9C73D3EB9A1D}" type="pres">
      <dgm:prSet presAssocID="{3B8B32C6-7326-4B02-8730-9F4E044A1308}" presName="composite" presStyleCnt="0"/>
      <dgm:spPr/>
    </dgm:pt>
    <dgm:pt modelId="{A7EC0C74-0BCB-490F-B72E-B9701A1E3DD9}" type="pres">
      <dgm:prSet presAssocID="{3B8B32C6-7326-4B02-8730-9F4E044A1308}" presName="bentUpArrow1" presStyleLbl="alignImgPlace1" presStyleIdx="1" presStyleCnt="5" custScaleX="88975" custScaleY="149819" custLinFactX="-100000" custLinFactNeighborX="-102123" custLinFactNeighborY="2478"/>
      <dgm:spPr/>
    </dgm:pt>
    <dgm:pt modelId="{FA0D765A-4CC3-48A4-8F21-8493A1789AB5}" type="pres">
      <dgm:prSet presAssocID="{3B8B32C6-7326-4B02-8730-9F4E044A1308}" presName="ParentText" presStyleLbl="node1" presStyleIdx="1" presStyleCnt="6" custScaleX="381861" custLinFactNeighborX="-1001" custLinFactNeighborY="6576">
        <dgm:presLayoutVars>
          <dgm:chMax val="1"/>
          <dgm:chPref val="1"/>
          <dgm:bulletEnabled val="1"/>
        </dgm:presLayoutVars>
      </dgm:prSet>
      <dgm:spPr/>
    </dgm:pt>
    <dgm:pt modelId="{58F48EE4-026C-42AE-BD7C-568193B69588}" type="pres">
      <dgm:prSet presAssocID="{3B8B32C6-7326-4B02-8730-9F4E044A1308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269756D-8C7D-4582-BA97-ACA1A10CDDE6}" type="pres">
      <dgm:prSet presAssocID="{4CF1112B-5B34-424A-93D8-F4D4815699C5}" presName="sibTrans" presStyleCnt="0"/>
      <dgm:spPr/>
    </dgm:pt>
    <dgm:pt modelId="{9D04DAE2-99C0-4EB7-8DD5-2B9E55624D10}" type="pres">
      <dgm:prSet presAssocID="{D1A4BFF0-8C11-4B48-B9CF-DFF54AA55C96}" presName="composite" presStyleCnt="0"/>
      <dgm:spPr/>
    </dgm:pt>
    <dgm:pt modelId="{04B8DF8C-3A5C-49F1-B333-4E84D94ADAEE}" type="pres">
      <dgm:prSet presAssocID="{D1A4BFF0-8C11-4B48-B9CF-DFF54AA55C96}" presName="bentUpArrow1" presStyleLbl="alignImgPlace1" presStyleIdx="2" presStyleCnt="5" custScaleY="129447" custLinFactX="-100000" custLinFactNeighborX="-199122" custLinFactNeighborY="1525"/>
      <dgm:spPr/>
    </dgm:pt>
    <dgm:pt modelId="{60FCC3EF-44FF-47C2-816E-00B2C5550D88}" type="pres">
      <dgm:prSet presAssocID="{D1A4BFF0-8C11-4B48-B9CF-DFF54AA55C96}" presName="ParentText" presStyleLbl="node1" presStyleIdx="2" presStyleCnt="6" custScaleX="380904" custLinFactNeighborX="-78843" custLinFactNeighborY="-11493">
        <dgm:presLayoutVars>
          <dgm:chMax val="1"/>
          <dgm:chPref val="1"/>
          <dgm:bulletEnabled val="1"/>
        </dgm:presLayoutVars>
      </dgm:prSet>
      <dgm:spPr/>
    </dgm:pt>
    <dgm:pt modelId="{45DCE9D8-6D85-4CDA-8A5A-B2C2CBF20E83}" type="pres">
      <dgm:prSet presAssocID="{D1A4BFF0-8C11-4B48-B9CF-DFF54AA55C96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AECF7C0-3FAB-47E6-B4FC-E32D52773D35}" type="pres">
      <dgm:prSet presAssocID="{17036C50-B2C1-4584-A212-46EB4E5F5A15}" presName="sibTrans" presStyleCnt="0"/>
      <dgm:spPr/>
    </dgm:pt>
    <dgm:pt modelId="{0CC6C4AC-1CAD-4938-BE96-80D01CFA5907}" type="pres">
      <dgm:prSet presAssocID="{E337B7A7-29D2-4B59-93BA-166D9A3C72CE}" presName="composite" presStyleCnt="0"/>
      <dgm:spPr/>
    </dgm:pt>
    <dgm:pt modelId="{E940E266-A671-4965-94E4-2C3D5CCF593A}" type="pres">
      <dgm:prSet presAssocID="{E337B7A7-29D2-4B59-93BA-166D9A3C72CE}" presName="bentUpArrow1" presStyleLbl="alignImgPlace1" presStyleIdx="3" presStyleCnt="5" custScaleY="135940" custLinFactX="-152254" custLinFactNeighborX="-200000" custLinFactNeighborY="-280"/>
      <dgm:spPr/>
    </dgm:pt>
    <dgm:pt modelId="{8213B58F-32A5-4DF4-9A29-66B998639470}" type="pres">
      <dgm:prSet presAssocID="{E337B7A7-29D2-4B59-93BA-166D9A3C72CE}" presName="ParentText" presStyleLbl="node1" presStyleIdx="3" presStyleCnt="6" custScaleX="345359" custLinFactX="-41313" custLinFactNeighborX="-100000" custLinFactNeighborY="-11793">
        <dgm:presLayoutVars>
          <dgm:chMax val="1"/>
          <dgm:chPref val="1"/>
          <dgm:bulletEnabled val="1"/>
        </dgm:presLayoutVars>
      </dgm:prSet>
      <dgm:spPr/>
    </dgm:pt>
    <dgm:pt modelId="{E2611EBE-830A-4768-9D69-F0424A0EBAB4}" type="pres">
      <dgm:prSet presAssocID="{E337B7A7-29D2-4B59-93BA-166D9A3C72CE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1776EBB3-9DCD-46A3-B85C-4C5DBC454A10}" type="pres">
      <dgm:prSet presAssocID="{95E2E2FE-1657-4AD1-A780-07AB611B6A21}" presName="sibTrans" presStyleCnt="0"/>
      <dgm:spPr/>
    </dgm:pt>
    <dgm:pt modelId="{C6E2BC8C-5D88-4216-88D3-03220153CCF6}" type="pres">
      <dgm:prSet presAssocID="{0D7774E3-9C52-486F-B052-F4B0911F6152}" presName="composite" presStyleCnt="0"/>
      <dgm:spPr/>
    </dgm:pt>
    <dgm:pt modelId="{8B92D16A-FF98-4DCD-A9D1-7BAA9B8343A9}" type="pres">
      <dgm:prSet presAssocID="{0D7774E3-9C52-486F-B052-F4B0911F6152}" presName="bentUpArrow1" presStyleLbl="alignImgPlace1" presStyleIdx="4" presStyleCnt="5" custScaleY="165788" custLinFactX="-200000" custLinFactNeighborX="-235475" custLinFactNeighborY="2187"/>
      <dgm:spPr/>
    </dgm:pt>
    <dgm:pt modelId="{5C7CD230-946F-4372-8BD8-3371873A4BB5}" type="pres">
      <dgm:prSet presAssocID="{0D7774E3-9C52-486F-B052-F4B0911F6152}" presName="ParentText" presStyleLbl="node1" presStyleIdx="4" presStyleCnt="6" custScaleX="374328" custLinFactX="-89253" custLinFactNeighborX="-100000" custLinFactNeighborY="-14720">
        <dgm:presLayoutVars>
          <dgm:chMax val="1"/>
          <dgm:chPref val="1"/>
          <dgm:bulletEnabled val="1"/>
        </dgm:presLayoutVars>
      </dgm:prSet>
      <dgm:spPr/>
    </dgm:pt>
    <dgm:pt modelId="{7B0A2F65-CB56-418C-B6DE-B531B30099ED}" type="pres">
      <dgm:prSet presAssocID="{0D7774E3-9C52-486F-B052-F4B0911F6152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A2B91954-866F-4E67-A9B3-36E32319F03C}" type="pres">
      <dgm:prSet presAssocID="{45984431-A746-4DE3-B21D-1ABC2CF8BA70}" presName="sibTrans" presStyleCnt="0"/>
      <dgm:spPr/>
    </dgm:pt>
    <dgm:pt modelId="{56015CD0-E622-4169-AA84-E4C48E332714}" type="pres">
      <dgm:prSet presAssocID="{7B04E862-1E11-4C46-9D48-E1AA16257680}" presName="composite" presStyleCnt="0"/>
      <dgm:spPr/>
    </dgm:pt>
    <dgm:pt modelId="{EE1E745D-62D6-47C8-966D-C945AC782780}" type="pres">
      <dgm:prSet presAssocID="{7B04E862-1E11-4C46-9D48-E1AA16257680}" presName="ParentText" presStyleLbl="node1" presStyleIdx="5" presStyleCnt="6" custScaleX="382819" custLinFactX="-100000" custLinFactNeighborX="-133254" custLinFactNeighborY="-2251">
        <dgm:presLayoutVars>
          <dgm:chMax val="1"/>
          <dgm:chPref val="1"/>
          <dgm:bulletEnabled val="1"/>
        </dgm:presLayoutVars>
      </dgm:prSet>
      <dgm:spPr/>
    </dgm:pt>
  </dgm:ptLst>
  <dgm:cxnLst>
    <dgm:cxn modelId="{CEF9ED21-D7DA-4BE1-95CD-4125B6D34059}" type="presOf" srcId="{0D7774E3-9C52-486F-B052-F4B0911F6152}" destId="{5C7CD230-946F-4372-8BD8-3371873A4BB5}" srcOrd="0" destOrd="0" presId="urn:microsoft.com/office/officeart/2005/8/layout/StepDownProcess"/>
    <dgm:cxn modelId="{9E25102B-E5D2-4572-970E-28C3BE9B6A94}" type="presOf" srcId="{D1DEEA07-27AE-4788-8C9E-10F9E64A2E02}" destId="{93AAC618-069D-41A4-B4C6-F5B15203A746}" srcOrd="0" destOrd="0" presId="urn:microsoft.com/office/officeart/2005/8/layout/StepDownProcess"/>
    <dgm:cxn modelId="{79490A4C-F294-4B97-87B2-CA4AA167B4CB}" type="presOf" srcId="{3B8B32C6-7326-4B02-8730-9F4E044A1308}" destId="{FA0D765A-4CC3-48A4-8F21-8493A1789AB5}" srcOrd="0" destOrd="0" presId="urn:microsoft.com/office/officeart/2005/8/layout/StepDownProcess"/>
    <dgm:cxn modelId="{7BD77A71-12F8-4E04-96CF-F0DD13DB08E5}" srcId="{B302682C-962B-42C3-97A7-647ECD407CE6}" destId="{D1A4BFF0-8C11-4B48-B9CF-DFF54AA55C96}" srcOrd="2" destOrd="0" parTransId="{E0CCBDEF-A1D7-41F6-805C-31A0E4D8E1BC}" sibTransId="{17036C50-B2C1-4584-A212-46EB4E5F5A15}"/>
    <dgm:cxn modelId="{D5B36154-B6E1-47B7-B4E3-BEF893960202}" srcId="{B302682C-962B-42C3-97A7-647ECD407CE6}" destId="{3B8B32C6-7326-4B02-8730-9F4E044A1308}" srcOrd="1" destOrd="0" parTransId="{2F933BD3-A329-4C4F-AE67-6FF58B43D0DC}" sibTransId="{4CF1112B-5B34-424A-93D8-F4D4815699C5}"/>
    <dgm:cxn modelId="{C26BE98C-21BC-4774-8E26-B539A05B7381}" srcId="{B302682C-962B-42C3-97A7-647ECD407CE6}" destId="{0D7774E3-9C52-486F-B052-F4B0911F6152}" srcOrd="4" destOrd="0" parTransId="{4B964AC8-985A-49DC-85A3-59268EA71DC7}" sibTransId="{45984431-A746-4DE3-B21D-1ABC2CF8BA70}"/>
    <dgm:cxn modelId="{3F558298-8851-44C3-BA77-07C3BF4A6F34}" srcId="{B302682C-962B-42C3-97A7-647ECD407CE6}" destId="{7B04E862-1E11-4C46-9D48-E1AA16257680}" srcOrd="5" destOrd="0" parTransId="{5CA6E30B-9A49-4314-B2CD-35CC3B877F86}" sibTransId="{0B500FFA-C0DF-4B84-9070-B6D984DF4B63}"/>
    <dgm:cxn modelId="{FA48A298-6C5D-447C-85D5-B369324562B8}" type="presOf" srcId="{E337B7A7-29D2-4B59-93BA-166D9A3C72CE}" destId="{8213B58F-32A5-4DF4-9A29-66B998639470}" srcOrd="0" destOrd="0" presId="urn:microsoft.com/office/officeart/2005/8/layout/StepDownProcess"/>
    <dgm:cxn modelId="{C8D630A0-0338-4ED4-842E-566A5CFBB291}" type="presOf" srcId="{7B04E862-1E11-4C46-9D48-E1AA16257680}" destId="{EE1E745D-62D6-47C8-966D-C945AC782780}" srcOrd="0" destOrd="0" presId="urn:microsoft.com/office/officeart/2005/8/layout/StepDownProcess"/>
    <dgm:cxn modelId="{97D41AA3-610F-4FD5-8D92-79BC90A4F4A0}" srcId="{B302682C-962B-42C3-97A7-647ECD407CE6}" destId="{D1DEEA07-27AE-4788-8C9E-10F9E64A2E02}" srcOrd="0" destOrd="0" parTransId="{54FF3B08-5250-4DEE-8261-F7F77BDD7B2A}" sibTransId="{43764B68-887E-4A2C-AFBC-8527253783F7}"/>
    <dgm:cxn modelId="{18F552D8-777C-4448-8EA5-3C9DB213AD6A}" type="presOf" srcId="{B302682C-962B-42C3-97A7-647ECD407CE6}" destId="{C49FFF7F-A1EF-46B0-A2CE-5774D156DD50}" srcOrd="0" destOrd="0" presId="urn:microsoft.com/office/officeart/2005/8/layout/StepDownProcess"/>
    <dgm:cxn modelId="{A8B554E2-BFF0-4387-A349-352404AC4938}" srcId="{B302682C-962B-42C3-97A7-647ECD407CE6}" destId="{E337B7A7-29D2-4B59-93BA-166D9A3C72CE}" srcOrd="3" destOrd="0" parTransId="{56669D4F-5A98-45A3-80AB-30E18AD63B46}" sibTransId="{95E2E2FE-1657-4AD1-A780-07AB611B6A21}"/>
    <dgm:cxn modelId="{1F25D3EB-D7E5-472D-A60C-1DE69DEDE95A}" type="presOf" srcId="{D1A4BFF0-8C11-4B48-B9CF-DFF54AA55C96}" destId="{60FCC3EF-44FF-47C2-816E-00B2C5550D88}" srcOrd="0" destOrd="0" presId="urn:microsoft.com/office/officeart/2005/8/layout/StepDownProcess"/>
    <dgm:cxn modelId="{A97074CB-28DF-4A6A-9B2D-6A8AB246A14E}" type="presParOf" srcId="{C49FFF7F-A1EF-46B0-A2CE-5774D156DD50}" destId="{48C00819-2E86-4CF3-8DE5-555E500AEED7}" srcOrd="0" destOrd="0" presId="urn:microsoft.com/office/officeart/2005/8/layout/StepDownProcess"/>
    <dgm:cxn modelId="{B5D20E29-4A7E-4551-B8FB-AE89F0315067}" type="presParOf" srcId="{48C00819-2E86-4CF3-8DE5-555E500AEED7}" destId="{C2ABDDCB-84DC-4BC1-BF15-726734E817A6}" srcOrd="0" destOrd="0" presId="urn:microsoft.com/office/officeart/2005/8/layout/StepDownProcess"/>
    <dgm:cxn modelId="{270F3D4D-5BCD-405D-AD92-FE1C7E8F7689}" type="presParOf" srcId="{48C00819-2E86-4CF3-8DE5-555E500AEED7}" destId="{93AAC618-069D-41A4-B4C6-F5B15203A746}" srcOrd="1" destOrd="0" presId="urn:microsoft.com/office/officeart/2005/8/layout/StepDownProcess"/>
    <dgm:cxn modelId="{191ACE7D-5FDC-4897-AAE6-B46F69545381}" type="presParOf" srcId="{48C00819-2E86-4CF3-8DE5-555E500AEED7}" destId="{59466D1B-3EE5-4C53-81A3-A5930212D874}" srcOrd="2" destOrd="0" presId="urn:microsoft.com/office/officeart/2005/8/layout/StepDownProcess"/>
    <dgm:cxn modelId="{B4186C73-1181-4A3A-8369-53DEED3C4042}" type="presParOf" srcId="{C49FFF7F-A1EF-46B0-A2CE-5774D156DD50}" destId="{46F141A2-984D-474E-B042-6A7D4D39AA12}" srcOrd="1" destOrd="0" presId="urn:microsoft.com/office/officeart/2005/8/layout/StepDownProcess"/>
    <dgm:cxn modelId="{A1B67B6D-053B-4829-BE42-21FE24C06ECC}" type="presParOf" srcId="{C49FFF7F-A1EF-46B0-A2CE-5774D156DD50}" destId="{E19A9E34-5119-4E6A-8CD9-9C73D3EB9A1D}" srcOrd="2" destOrd="0" presId="urn:microsoft.com/office/officeart/2005/8/layout/StepDownProcess"/>
    <dgm:cxn modelId="{253D9670-B37B-4870-8047-135917882FD6}" type="presParOf" srcId="{E19A9E34-5119-4E6A-8CD9-9C73D3EB9A1D}" destId="{A7EC0C74-0BCB-490F-B72E-B9701A1E3DD9}" srcOrd="0" destOrd="0" presId="urn:microsoft.com/office/officeart/2005/8/layout/StepDownProcess"/>
    <dgm:cxn modelId="{2C959E69-63C6-4F05-B243-168E0812516B}" type="presParOf" srcId="{E19A9E34-5119-4E6A-8CD9-9C73D3EB9A1D}" destId="{FA0D765A-4CC3-48A4-8F21-8493A1789AB5}" srcOrd="1" destOrd="0" presId="urn:microsoft.com/office/officeart/2005/8/layout/StepDownProcess"/>
    <dgm:cxn modelId="{1E007497-747B-40D0-B183-37376CDE2772}" type="presParOf" srcId="{E19A9E34-5119-4E6A-8CD9-9C73D3EB9A1D}" destId="{58F48EE4-026C-42AE-BD7C-568193B69588}" srcOrd="2" destOrd="0" presId="urn:microsoft.com/office/officeart/2005/8/layout/StepDownProcess"/>
    <dgm:cxn modelId="{A532EFC3-6654-4960-9912-7A8DF3473C15}" type="presParOf" srcId="{C49FFF7F-A1EF-46B0-A2CE-5774D156DD50}" destId="{2269756D-8C7D-4582-BA97-ACA1A10CDDE6}" srcOrd="3" destOrd="0" presId="urn:microsoft.com/office/officeart/2005/8/layout/StepDownProcess"/>
    <dgm:cxn modelId="{1837587D-7F67-46AF-84FC-0F228CF25CDF}" type="presParOf" srcId="{C49FFF7F-A1EF-46B0-A2CE-5774D156DD50}" destId="{9D04DAE2-99C0-4EB7-8DD5-2B9E55624D10}" srcOrd="4" destOrd="0" presId="urn:microsoft.com/office/officeart/2005/8/layout/StepDownProcess"/>
    <dgm:cxn modelId="{30CFC80F-AF81-4B6C-A9A5-17D84BBEE582}" type="presParOf" srcId="{9D04DAE2-99C0-4EB7-8DD5-2B9E55624D10}" destId="{04B8DF8C-3A5C-49F1-B333-4E84D94ADAEE}" srcOrd="0" destOrd="0" presId="urn:microsoft.com/office/officeart/2005/8/layout/StepDownProcess"/>
    <dgm:cxn modelId="{E7A9E401-D73E-44A5-B01D-59B91388C806}" type="presParOf" srcId="{9D04DAE2-99C0-4EB7-8DD5-2B9E55624D10}" destId="{60FCC3EF-44FF-47C2-816E-00B2C5550D88}" srcOrd="1" destOrd="0" presId="urn:microsoft.com/office/officeart/2005/8/layout/StepDownProcess"/>
    <dgm:cxn modelId="{2E2A8C6A-EFA7-4604-8993-FA0B00BAEF33}" type="presParOf" srcId="{9D04DAE2-99C0-4EB7-8DD5-2B9E55624D10}" destId="{45DCE9D8-6D85-4CDA-8A5A-B2C2CBF20E83}" srcOrd="2" destOrd="0" presId="urn:microsoft.com/office/officeart/2005/8/layout/StepDownProcess"/>
    <dgm:cxn modelId="{DC1F6CFF-3EAB-466E-A957-B6A09F6B4E33}" type="presParOf" srcId="{C49FFF7F-A1EF-46B0-A2CE-5774D156DD50}" destId="{FAECF7C0-3FAB-47E6-B4FC-E32D52773D35}" srcOrd="5" destOrd="0" presId="urn:microsoft.com/office/officeart/2005/8/layout/StepDownProcess"/>
    <dgm:cxn modelId="{017364A6-3189-43DA-BED4-7BDC93F25AE6}" type="presParOf" srcId="{C49FFF7F-A1EF-46B0-A2CE-5774D156DD50}" destId="{0CC6C4AC-1CAD-4938-BE96-80D01CFA5907}" srcOrd="6" destOrd="0" presId="urn:microsoft.com/office/officeart/2005/8/layout/StepDownProcess"/>
    <dgm:cxn modelId="{E6145F58-53D2-4E0F-94CE-56B200477375}" type="presParOf" srcId="{0CC6C4AC-1CAD-4938-BE96-80D01CFA5907}" destId="{E940E266-A671-4965-94E4-2C3D5CCF593A}" srcOrd="0" destOrd="0" presId="urn:microsoft.com/office/officeart/2005/8/layout/StepDownProcess"/>
    <dgm:cxn modelId="{BDE78DB0-8B08-45FB-A798-4D9F594ADFD4}" type="presParOf" srcId="{0CC6C4AC-1CAD-4938-BE96-80D01CFA5907}" destId="{8213B58F-32A5-4DF4-9A29-66B998639470}" srcOrd="1" destOrd="0" presId="urn:microsoft.com/office/officeart/2005/8/layout/StepDownProcess"/>
    <dgm:cxn modelId="{CFDD9388-4A22-4AAD-B495-55DF89CF1BA7}" type="presParOf" srcId="{0CC6C4AC-1CAD-4938-BE96-80D01CFA5907}" destId="{E2611EBE-830A-4768-9D69-F0424A0EBAB4}" srcOrd="2" destOrd="0" presId="urn:microsoft.com/office/officeart/2005/8/layout/StepDownProcess"/>
    <dgm:cxn modelId="{B9A75147-7A4A-4F91-9AEF-EE316666CE66}" type="presParOf" srcId="{C49FFF7F-A1EF-46B0-A2CE-5774D156DD50}" destId="{1776EBB3-9DCD-46A3-B85C-4C5DBC454A10}" srcOrd="7" destOrd="0" presId="urn:microsoft.com/office/officeart/2005/8/layout/StepDownProcess"/>
    <dgm:cxn modelId="{76C0BA5A-745C-4CA0-88CC-241F861F8590}" type="presParOf" srcId="{C49FFF7F-A1EF-46B0-A2CE-5774D156DD50}" destId="{C6E2BC8C-5D88-4216-88D3-03220153CCF6}" srcOrd="8" destOrd="0" presId="urn:microsoft.com/office/officeart/2005/8/layout/StepDownProcess"/>
    <dgm:cxn modelId="{05F85989-DEB2-487D-8265-4DC061451D4A}" type="presParOf" srcId="{C6E2BC8C-5D88-4216-88D3-03220153CCF6}" destId="{8B92D16A-FF98-4DCD-A9D1-7BAA9B8343A9}" srcOrd="0" destOrd="0" presId="urn:microsoft.com/office/officeart/2005/8/layout/StepDownProcess"/>
    <dgm:cxn modelId="{C4C66AC1-33F8-4231-82A5-9F837D9ECC13}" type="presParOf" srcId="{C6E2BC8C-5D88-4216-88D3-03220153CCF6}" destId="{5C7CD230-946F-4372-8BD8-3371873A4BB5}" srcOrd="1" destOrd="0" presId="urn:microsoft.com/office/officeart/2005/8/layout/StepDownProcess"/>
    <dgm:cxn modelId="{B9898135-E451-42C4-A7C1-71A3CDD75834}" type="presParOf" srcId="{C6E2BC8C-5D88-4216-88D3-03220153CCF6}" destId="{7B0A2F65-CB56-418C-B6DE-B531B30099ED}" srcOrd="2" destOrd="0" presId="urn:microsoft.com/office/officeart/2005/8/layout/StepDownProcess"/>
    <dgm:cxn modelId="{FF7E2188-1AE5-4FE4-A32F-13A6B8FDC856}" type="presParOf" srcId="{C49FFF7F-A1EF-46B0-A2CE-5774D156DD50}" destId="{A2B91954-866F-4E67-A9B3-36E32319F03C}" srcOrd="9" destOrd="0" presId="urn:microsoft.com/office/officeart/2005/8/layout/StepDownProcess"/>
    <dgm:cxn modelId="{0D68BB8B-982A-4E49-950A-D802EBC4C049}" type="presParOf" srcId="{C49FFF7F-A1EF-46B0-A2CE-5774D156DD50}" destId="{56015CD0-E622-4169-AA84-E4C48E332714}" srcOrd="10" destOrd="0" presId="urn:microsoft.com/office/officeart/2005/8/layout/StepDownProcess"/>
    <dgm:cxn modelId="{C606A06D-F51E-4C23-9713-3804210031D5}" type="presParOf" srcId="{56015CD0-E622-4169-AA84-E4C48E332714}" destId="{EE1E745D-62D6-47C8-966D-C945AC782780}" srcOrd="0" destOrd="0" presId="urn:microsoft.com/office/officeart/2005/8/layout/StepDownProcess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95702" y="1395010"/>
          <a:ext cx="1151596" cy="8240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6343" y="471397"/>
          <a:ext cx="3943496" cy="8529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1. Filtrage méthode entonnoir</a:t>
          </a:r>
        </a:p>
      </dsp:txBody>
      <dsp:txXfrm>
        <a:off x="57986" y="513040"/>
        <a:ext cx="3860210" cy="769630"/>
      </dsp:txXfrm>
    </dsp:sp>
    <dsp:sp modelId="{59466D1B-3EE5-4C53-81A3-A5930212D874}">
      <dsp:nvSpPr>
        <dsp:cNvPr id="0" name=""/>
        <dsp:cNvSpPr/>
      </dsp:nvSpPr>
      <dsp:spPr>
        <a:xfrm>
          <a:off x="2581492" y="721397"/>
          <a:ext cx="886227" cy="689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03B7A-9218-47CD-8F3E-C1E8B1158B8C}">
      <dsp:nvSpPr>
        <dsp:cNvPr id="0" name=""/>
        <dsp:cNvSpPr/>
      </dsp:nvSpPr>
      <dsp:spPr>
        <a:xfrm rot="5400000">
          <a:off x="2695895" y="2424013"/>
          <a:ext cx="723832" cy="8240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E04D8-D76C-4F37-AA83-E90C26A7F2B8}">
      <dsp:nvSpPr>
        <dsp:cNvPr id="0" name=""/>
        <dsp:cNvSpPr/>
      </dsp:nvSpPr>
      <dsp:spPr>
        <a:xfrm>
          <a:off x="1877990" y="1655940"/>
          <a:ext cx="4283289" cy="8529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2. Imputation valeurs manquantes</a:t>
          </a:r>
        </a:p>
      </dsp:txBody>
      <dsp:txXfrm>
        <a:off x="1919633" y="1697583"/>
        <a:ext cx="4200003" cy="769630"/>
      </dsp:txXfrm>
    </dsp:sp>
    <dsp:sp modelId="{FE6BC4CE-2228-4927-81E4-A636A94557DB}">
      <dsp:nvSpPr>
        <dsp:cNvPr id="0" name=""/>
        <dsp:cNvSpPr/>
      </dsp:nvSpPr>
      <dsp:spPr>
        <a:xfrm>
          <a:off x="4644267" y="1893386"/>
          <a:ext cx="886227" cy="689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5BFB8-5030-42A9-BB96-470DB34876B8}">
      <dsp:nvSpPr>
        <dsp:cNvPr id="0" name=""/>
        <dsp:cNvSpPr/>
      </dsp:nvSpPr>
      <dsp:spPr>
        <a:xfrm rot="5400000">
          <a:off x="4529758" y="3498186"/>
          <a:ext cx="723832" cy="8240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EF438-EE46-437D-99E2-F4720FA770F8}">
      <dsp:nvSpPr>
        <dsp:cNvPr id="0" name=""/>
        <dsp:cNvSpPr/>
      </dsp:nvSpPr>
      <dsp:spPr>
        <a:xfrm>
          <a:off x="3786246" y="2770147"/>
          <a:ext cx="4106569" cy="8529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3. Transformation logarithmique features cibles</a:t>
          </a:r>
        </a:p>
      </dsp:txBody>
      <dsp:txXfrm>
        <a:off x="3827889" y="2811790"/>
        <a:ext cx="4023283" cy="769630"/>
      </dsp:txXfrm>
    </dsp:sp>
    <dsp:sp modelId="{85F6D0C9-FFC3-4A15-ADDD-038E738892CA}">
      <dsp:nvSpPr>
        <dsp:cNvPr id="0" name=""/>
        <dsp:cNvSpPr/>
      </dsp:nvSpPr>
      <dsp:spPr>
        <a:xfrm>
          <a:off x="6448785" y="2851493"/>
          <a:ext cx="886227" cy="689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9F737-2352-477A-9FC5-DB423B764406}">
      <dsp:nvSpPr>
        <dsp:cNvPr id="0" name=""/>
        <dsp:cNvSpPr/>
      </dsp:nvSpPr>
      <dsp:spPr>
        <a:xfrm>
          <a:off x="5679615" y="3771420"/>
          <a:ext cx="3366848" cy="8529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 dirty="0"/>
            <a:t>4. Suppression des outliers</a:t>
          </a:r>
        </a:p>
      </dsp:txBody>
      <dsp:txXfrm>
        <a:off x="5721258" y="3813063"/>
        <a:ext cx="3283562" cy="7696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61205" y="267173"/>
          <a:ext cx="3858397" cy="52254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1/ Filtrage méthode « entonnoir »</a:t>
          </a:r>
        </a:p>
      </dsp:txBody>
      <dsp:txXfrm>
        <a:off x="86718" y="292686"/>
        <a:ext cx="3807371" cy="4715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63251" y="715312"/>
          <a:ext cx="758787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16563" y="0"/>
          <a:ext cx="28973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remplissage feature</a:t>
          </a:r>
        </a:p>
      </dsp:txBody>
      <dsp:txXfrm>
        <a:off x="144960" y="28397"/>
        <a:ext cx="2840571" cy="524824"/>
      </dsp:txXfrm>
    </dsp:sp>
    <dsp:sp modelId="{59466D1B-3EE5-4C53-81A3-A5930212D874}">
      <dsp:nvSpPr>
        <dsp:cNvPr id="0" name=""/>
        <dsp:cNvSpPr/>
      </dsp:nvSpPr>
      <dsp:spPr>
        <a:xfrm>
          <a:off x="1869687" y="15593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39313" y="1476775"/>
          <a:ext cx="739497" cy="499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87961" y="924655"/>
          <a:ext cx="31729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features redondantes</a:t>
          </a:r>
        </a:p>
      </dsp:txBody>
      <dsp:txXfrm>
        <a:off x="1416358" y="953052"/>
        <a:ext cx="3116171" cy="524824"/>
      </dsp:txXfrm>
    </dsp:sp>
    <dsp:sp modelId="{58F48EE4-026C-42AE-BD7C-568193B69588}">
      <dsp:nvSpPr>
        <dsp:cNvPr id="0" name=""/>
        <dsp:cNvSpPr/>
      </dsp:nvSpPr>
      <dsp:spPr>
        <a:xfrm>
          <a:off x="3398222" y="941878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331274" y="2217395"/>
          <a:ext cx="638942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131890" y="1595863"/>
          <a:ext cx="3165013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features inutiles</a:t>
          </a:r>
        </a:p>
      </dsp:txBody>
      <dsp:txXfrm>
        <a:off x="2160287" y="1624260"/>
        <a:ext cx="3108219" cy="524824"/>
      </dsp:txXfrm>
    </dsp:sp>
    <dsp:sp modelId="{45DCE9D8-6D85-4CDA-8A5A-B2C2CBF20E83}">
      <dsp:nvSpPr>
        <dsp:cNvPr id="0" name=""/>
        <dsp:cNvSpPr/>
      </dsp:nvSpPr>
      <dsp:spPr>
        <a:xfrm>
          <a:off x="4784982" y="1718179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259740" y="2934509"/>
          <a:ext cx="670991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03549" y="2320142"/>
          <a:ext cx="286966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Gestion des features de consommation</a:t>
          </a:r>
        </a:p>
      </dsp:txBody>
      <dsp:txXfrm>
        <a:off x="3031946" y="2348539"/>
        <a:ext cx="2812868" cy="524824"/>
      </dsp:txXfrm>
    </dsp:sp>
    <dsp:sp modelId="{E2611EBE-830A-4768-9D69-F0424A0EBAB4}">
      <dsp:nvSpPr>
        <dsp:cNvPr id="0" name=""/>
        <dsp:cNvSpPr/>
      </dsp:nvSpPr>
      <dsp:spPr>
        <a:xfrm>
          <a:off x="6028041" y="244420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2D16A-FF98-4DCD-A9D1-7BAA9B8343A9}">
      <dsp:nvSpPr>
        <dsp:cNvPr id="0" name=""/>
        <dsp:cNvSpPr/>
      </dsp:nvSpPr>
      <dsp:spPr>
        <a:xfrm rot="5400000">
          <a:off x="4229515" y="3688734"/>
          <a:ext cx="818319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3995941" y="3045166"/>
          <a:ext cx="311037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par type d’utilisation</a:t>
          </a:r>
        </a:p>
      </dsp:txBody>
      <dsp:txXfrm>
        <a:off x="4024338" y="3073563"/>
        <a:ext cx="3053578" cy="524824"/>
      </dsp:txXfrm>
    </dsp:sp>
    <dsp:sp modelId="{7B0A2F65-CB56-418C-B6DE-B531B30099ED}">
      <dsp:nvSpPr>
        <dsp:cNvPr id="0" name=""/>
        <dsp:cNvSpPr/>
      </dsp:nvSpPr>
      <dsp:spPr>
        <a:xfrm>
          <a:off x="7539132" y="3186251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E745D-62D6-47C8-966D-C945AC782780}">
      <dsp:nvSpPr>
        <dsp:cNvPr id="0" name=""/>
        <dsp:cNvSpPr/>
      </dsp:nvSpPr>
      <dsp:spPr>
        <a:xfrm>
          <a:off x="5021062" y="3933400"/>
          <a:ext cx="318092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f) Filtrage bâtiments atypiques</a:t>
          </a:r>
        </a:p>
      </dsp:txBody>
      <dsp:txXfrm>
        <a:off x="5049459" y="3961797"/>
        <a:ext cx="3124131" cy="5248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61205" y="267173"/>
          <a:ext cx="3858397" cy="52254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1/ Filtrage méthode « entonnoir »</a:t>
          </a:r>
        </a:p>
      </dsp:txBody>
      <dsp:txXfrm>
        <a:off x="86718" y="292686"/>
        <a:ext cx="3807371" cy="4715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63251" y="715312"/>
          <a:ext cx="758787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16563" y="0"/>
          <a:ext cx="28973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remplissage feature</a:t>
          </a:r>
        </a:p>
      </dsp:txBody>
      <dsp:txXfrm>
        <a:off x="144960" y="28397"/>
        <a:ext cx="2840571" cy="524824"/>
      </dsp:txXfrm>
    </dsp:sp>
    <dsp:sp modelId="{59466D1B-3EE5-4C53-81A3-A5930212D874}">
      <dsp:nvSpPr>
        <dsp:cNvPr id="0" name=""/>
        <dsp:cNvSpPr/>
      </dsp:nvSpPr>
      <dsp:spPr>
        <a:xfrm>
          <a:off x="1869687" y="15593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39313" y="1476775"/>
          <a:ext cx="739497" cy="499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87961" y="924655"/>
          <a:ext cx="31729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features redondantes</a:t>
          </a:r>
        </a:p>
      </dsp:txBody>
      <dsp:txXfrm>
        <a:off x="1416358" y="953052"/>
        <a:ext cx="3116171" cy="524824"/>
      </dsp:txXfrm>
    </dsp:sp>
    <dsp:sp modelId="{58F48EE4-026C-42AE-BD7C-568193B69588}">
      <dsp:nvSpPr>
        <dsp:cNvPr id="0" name=""/>
        <dsp:cNvSpPr/>
      </dsp:nvSpPr>
      <dsp:spPr>
        <a:xfrm>
          <a:off x="3398222" y="941878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331274" y="2217395"/>
          <a:ext cx="638942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131890" y="1595863"/>
          <a:ext cx="3165013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features inutiles</a:t>
          </a:r>
        </a:p>
      </dsp:txBody>
      <dsp:txXfrm>
        <a:off x="2160287" y="1624260"/>
        <a:ext cx="3108219" cy="524824"/>
      </dsp:txXfrm>
    </dsp:sp>
    <dsp:sp modelId="{45DCE9D8-6D85-4CDA-8A5A-B2C2CBF20E83}">
      <dsp:nvSpPr>
        <dsp:cNvPr id="0" name=""/>
        <dsp:cNvSpPr/>
      </dsp:nvSpPr>
      <dsp:spPr>
        <a:xfrm>
          <a:off x="4784982" y="1718179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259740" y="2934509"/>
          <a:ext cx="670991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03549" y="2320142"/>
          <a:ext cx="286966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Gestion des features de consommation</a:t>
          </a:r>
        </a:p>
      </dsp:txBody>
      <dsp:txXfrm>
        <a:off x="3031946" y="2348539"/>
        <a:ext cx="2812868" cy="524824"/>
      </dsp:txXfrm>
    </dsp:sp>
    <dsp:sp modelId="{E2611EBE-830A-4768-9D69-F0424A0EBAB4}">
      <dsp:nvSpPr>
        <dsp:cNvPr id="0" name=""/>
        <dsp:cNvSpPr/>
      </dsp:nvSpPr>
      <dsp:spPr>
        <a:xfrm>
          <a:off x="6028041" y="244420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2D16A-FF98-4DCD-A9D1-7BAA9B8343A9}">
      <dsp:nvSpPr>
        <dsp:cNvPr id="0" name=""/>
        <dsp:cNvSpPr/>
      </dsp:nvSpPr>
      <dsp:spPr>
        <a:xfrm rot="5400000">
          <a:off x="4229515" y="3688734"/>
          <a:ext cx="818319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3995941" y="3045166"/>
          <a:ext cx="311037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par type d’utilisation</a:t>
          </a:r>
        </a:p>
      </dsp:txBody>
      <dsp:txXfrm>
        <a:off x="4024338" y="3073563"/>
        <a:ext cx="3053578" cy="524824"/>
      </dsp:txXfrm>
    </dsp:sp>
    <dsp:sp modelId="{7B0A2F65-CB56-418C-B6DE-B531B30099ED}">
      <dsp:nvSpPr>
        <dsp:cNvPr id="0" name=""/>
        <dsp:cNvSpPr/>
      </dsp:nvSpPr>
      <dsp:spPr>
        <a:xfrm>
          <a:off x="7539132" y="3186251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E745D-62D6-47C8-966D-C945AC782780}">
      <dsp:nvSpPr>
        <dsp:cNvPr id="0" name=""/>
        <dsp:cNvSpPr/>
      </dsp:nvSpPr>
      <dsp:spPr>
        <a:xfrm>
          <a:off x="5021062" y="3933400"/>
          <a:ext cx="318092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f) Filtrage bâtiments atypiques</a:t>
          </a:r>
        </a:p>
      </dsp:txBody>
      <dsp:txXfrm>
        <a:off x="5049459" y="3961797"/>
        <a:ext cx="3124131" cy="5248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1" y="267429"/>
          <a:ext cx="3681503" cy="52203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2. Imputation valeurs manquantes</a:t>
          </a:r>
        </a:p>
      </dsp:txBody>
      <dsp:txXfrm>
        <a:off x="25489" y="292917"/>
        <a:ext cx="3630527" cy="47105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1" y="163463"/>
          <a:ext cx="3681503" cy="72996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3. Transformation logarithmique features cibles</a:t>
          </a:r>
        </a:p>
      </dsp:txBody>
      <dsp:txXfrm>
        <a:off x="35641" y="199103"/>
        <a:ext cx="3610223" cy="6586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247649" y="156035"/>
          <a:ext cx="2604898" cy="74482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4. Gestion des outliers</a:t>
          </a:r>
        </a:p>
      </dsp:txBody>
      <dsp:txXfrm>
        <a:off x="284015" y="192401"/>
        <a:ext cx="2532166" cy="67209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48718" y="1335558"/>
          <a:ext cx="1063012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21617" y="482991"/>
          <a:ext cx="3640150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1. Renommage feature cible</a:t>
          </a:r>
        </a:p>
      </dsp:txBody>
      <dsp:txXfrm>
        <a:off x="60057" y="521431"/>
        <a:ext cx="3563270" cy="710427"/>
      </dsp:txXfrm>
    </dsp:sp>
    <dsp:sp modelId="{59466D1B-3EE5-4C53-81A3-A5930212D874}">
      <dsp:nvSpPr>
        <dsp:cNvPr id="0" name=""/>
        <dsp:cNvSpPr/>
      </dsp:nvSpPr>
      <dsp:spPr>
        <a:xfrm>
          <a:off x="2389448" y="713761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D3FC3-5E95-4EE8-BB46-B6C7F6900B4C}">
      <dsp:nvSpPr>
        <dsp:cNvPr id="0" name=""/>
        <dsp:cNvSpPr/>
      </dsp:nvSpPr>
      <dsp:spPr>
        <a:xfrm rot="5400000">
          <a:off x="2394533" y="2346910"/>
          <a:ext cx="1279995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661372" y="1699787"/>
          <a:ext cx="2963506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2. Séparation features cible/explicatives</a:t>
          </a:r>
        </a:p>
      </dsp:txBody>
      <dsp:txXfrm>
        <a:off x="1699812" y="1738227"/>
        <a:ext cx="2886626" cy="710427"/>
      </dsp:txXfrm>
    </dsp:sp>
    <dsp:sp modelId="{104AFC47-4595-4DC3-9EA1-CE89E8CA2CDD}">
      <dsp:nvSpPr>
        <dsp:cNvPr id="0" name=""/>
        <dsp:cNvSpPr/>
      </dsp:nvSpPr>
      <dsp:spPr>
        <a:xfrm>
          <a:off x="3798398" y="1795597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03B7A-9218-47CD-8F3E-C1E8B1158B8C}">
      <dsp:nvSpPr>
        <dsp:cNvPr id="0" name=""/>
        <dsp:cNvSpPr/>
      </dsp:nvSpPr>
      <dsp:spPr>
        <a:xfrm rot="5400000">
          <a:off x="4242322" y="3475733"/>
          <a:ext cx="668153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E04D8-D76C-4F37-AA83-E90C26A7F2B8}">
      <dsp:nvSpPr>
        <dsp:cNvPr id="0" name=""/>
        <dsp:cNvSpPr/>
      </dsp:nvSpPr>
      <dsp:spPr>
        <a:xfrm>
          <a:off x="3487333" y="2766743"/>
          <a:ext cx="3953805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3. Séparation jeux entrainement/test</a:t>
          </a:r>
        </a:p>
      </dsp:txBody>
      <dsp:txXfrm>
        <a:off x="3525773" y="2805183"/>
        <a:ext cx="3876925" cy="710427"/>
      </dsp:txXfrm>
    </dsp:sp>
    <dsp:sp modelId="{FE6BC4CE-2228-4927-81E4-A636A94557DB}">
      <dsp:nvSpPr>
        <dsp:cNvPr id="0" name=""/>
        <dsp:cNvSpPr/>
      </dsp:nvSpPr>
      <dsp:spPr>
        <a:xfrm>
          <a:off x="6040819" y="2985924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4EF438-EE46-437D-99E2-F4720FA770F8}">
      <dsp:nvSpPr>
        <dsp:cNvPr id="0" name=""/>
        <dsp:cNvSpPr/>
      </dsp:nvSpPr>
      <dsp:spPr>
        <a:xfrm>
          <a:off x="5248800" y="3795242"/>
          <a:ext cx="3790679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4. Encodage et standardisation</a:t>
          </a:r>
        </a:p>
      </dsp:txBody>
      <dsp:txXfrm>
        <a:off x="5287240" y="3833682"/>
        <a:ext cx="3713799" cy="7104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48718" y="1335558"/>
          <a:ext cx="1063012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21617" y="482991"/>
          <a:ext cx="3640150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1. Renommage feature cible</a:t>
          </a:r>
        </a:p>
      </dsp:txBody>
      <dsp:txXfrm>
        <a:off x="60057" y="521431"/>
        <a:ext cx="3563270" cy="710427"/>
      </dsp:txXfrm>
    </dsp:sp>
    <dsp:sp modelId="{59466D1B-3EE5-4C53-81A3-A5930212D874}">
      <dsp:nvSpPr>
        <dsp:cNvPr id="0" name=""/>
        <dsp:cNvSpPr/>
      </dsp:nvSpPr>
      <dsp:spPr>
        <a:xfrm>
          <a:off x="2389448" y="713761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D3FC3-5E95-4EE8-BB46-B6C7F6900B4C}">
      <dsp:nvSpPr>
        <dsp:cNvPr id="0" name=""/>
        <dsp:cNvSpPr/>
      </dsp:nvSpPr>
      <dsp:spPr>
        <a:xfrm rot="5400000">
          <a:off x="2394533" y="2346910"/>
          <a:ext cx="1279995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661372" y="1699787"/>
          <a:ext cx="2963506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2. Séparation features cible/explicatives</a:t>
          </a:r>
        </a:p>
      </dsp:txBody>
      <dsp:txXfrm>
        <a:off x="1699812" y="1738227"/>
        <a:ext cx="2886626" cy="710427"/>
      </dsp:txXfrm>
    </dsp:sp>
    <dsp:sp modelId="{104AFC47-4595-4DC3-9EA1-CE89E8CA2CDD}">
      <dsp:nvSpPr>
        <dsp:cNvPr id="0" name=""/>
        <dsp:cNvSpPr/>
      </dsp:nvSpPr>
      <dsp:spPr>
        <a:xfrm>
          <a:off x="3798398" y="1795597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03B7A-9218-47CD-8F3E-C1E8B1158B8C}">
      <dsp:nvSpPr>
        <dsp:cNvPr id="0" name=""/>
        <dsp:cNvSpPr/>
      </dsp:nvSpPr>
      <dsp:spPr>
        <a:xfrm rot="5400000">
          <a:off x="4242322" y="3475733"/>
          <a:ext cx="668153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E04D8-D76C-4F37-AA83-E90C26A7F2B8}">
      <dsp:nvSpPr>
        <dsp:cNvPr id="0" name=""/>
        <dsp:cNvSpPr/>
      </dsp:nvSpPr>
      <dsp:spPr>
        <a:xfrm>
          <a:off x="3487333" y="2766743"/>
          <a:ext cx="3953805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3. Séparation jeux entrainement/test</a:t>
          </a:r>
        </a:p>
      </dsp:txBody>
      <dsp:txXfrm>
        <a:off x="3525773" y="2805183"/>
        <a:ext cx="3876925" cy="710427"/>
      </dsp:txXfrm>
    </dsp:sp>
    <dsp:sp modelId="{FE6BC4CE-2228-4927-81E4-A636A94557DB}">
      <dsp:nvSpPr>
        <dsp:cNvPr id="0" name=""/>
        <dsp:cNvSpPr/>
      </dsp:nvSpPr>
      <dsp:spPr>
        <a:xfrm>
          <a:off x="6040819" y="2985924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4EF438-EE46-437D-99E2-F4720FA770F8}">
      <dsp:nvSpPr>
        <dsp:cNvPr id="0" name=""/>
        <dsp:cNvSpPr/>
      </dsp:nvSpPr>
      <dsp:spPr>
        <a:xfrm>
          <a:off x="5248800" y="3795242"/>
          <a:ext cx="3790679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4. Encodage et standardisation</a:t>
          </a:r>
        </a:p>
      </dsp:txBody>
      <dsp:txXfrm>
        <a:off x="5287240" y="3833682"/>
        <a:ext cx="3713799" cy="71042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48718" y="1335558"/>
          <a:ext cx="1063012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21617" y="482991"/>
          <a:ext cx="3640150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1. Renommage feature cible</a:t>
          </a:r>
        </a:p>
      </dsp:txBody>
      <dsp:txXfrm>
        <a:off x="60057" y="521431"/>
        <a:ext cx="3563270" cy="710427"/>
      </dsp:txXfrm>
    </dsp:sp>
    <dsp:sp modelId="{59466D1B-3EE5-4C53-81A3-A5930212D874}">
      <dsp:nvSpPr>
        <dsp:cNvPr id="0" name=""/>
        <dsp:cNvSpPr/>
      </dsp:nvSpPr>
      <dsp:spPr>
        <a:xfrm>
          <a:off x="2389448" y="713761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D3FC3-5E95-4EE8-BB46-B6C7F6900B4C}">
      <dsp:nvSpPr>
        <dsp:cNvPr id="0" name=""/>
        <dsp:cNvSpPr/>
      </dsp:nvSpPr>
      <dsp:spPr>
        <a:xfrm rot="5400000">
          <a:off x="2394533" y="2346910"/>
          <a:ext cx="1279995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661372" y="1699787"/>
          <a:ext cx="2963506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2. Séparation features cible/explicatives</a:t>
          </a:r>
        </a:p>
      </dsp:txBody>
      <dsp:txXfrm>
        <a:off x="1699812" y="1738227"/>
        <a:ext cx="2886626" cy="710427"/>
      </dsp:txXfrm>
    </dsp:sp>
    <dsp:sp modelId="{104AFC47-4595-4DC3-9EA1-CE89E8CA2CDD}">
      <dsp:nvSpPr>
        <dsp:cNvPr id="0" name=""/>
        <dsp:cNvSpPr/>
      </dsp:nvSpPr>
      <dsp:spPr>
        <a:xfrm>
          <a:off x="3798398" y="1795597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03B7A-9218-47CD-8F3E-C1E8B1158B8C}">
      <dsp:nvSpPr>
        <dsp:cNvPr id="0" name=""/>
        <dsp:cNvSpPr/>
      </dsp:nvSpPr>
      <dsp:spPr>
        <a:xfrm rot="5400000">
          <a:off x="4242322" y="3475733"/>
          <a:ext cx="668153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E04D8-D76C-4F37-AA83-E90C26A7F2B8}">
      <dsp:nvSpPr>
        <dsp:cNvPr id="0" name=""/>
        <dsp:cNvSpPr/>
      </dsp:nvSpPr>
      <dsp:spPr>
        <a:xfrm>
          <a:off x="3487333" y="2766743"/>
          <a:ext cx="3953805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3. Séparation jeux entrainement/test</a:t>
          </a:r>
        </a:p>
      </dsp:txBody>
      <dsp:txXfrm>
        <a:off x="3525773" y="2805183"/>
        <a:ext cx="3876925" cy="710427"/>
      </dsp:txXfrm>
    </dsp:sp>
    <dsp:sp modelId="{FE6BC4CE-2228-4927-81E4-A636A94557DB}">
      <dsp:nvSpPr>
        <dsp:cNvPr id="0" name=""/>
        <dsp:cNvSpPr/>
      </dsp:nvSpPr>
      <dsp:spPr>
        <a:xfrm>
          <a:off x="6040819" y="2985924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4EF438-EE46-437D-99E2-F4720FA770F8}">
      <dsp:nvSpPr>
        <dsp:cNvPr id="0" name=""/>
        <dsp:cNvSpPr/>
      </dsp:nvSpPr>
      <dsp:spPr>
        <a:xfrm>
          <a:off x="5248800" y="3795242"/>
          <a:ext cx="3790679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4. Encodage et standardisation</a:t>
          </a:r>
        </a:p>
      </dsp:txBody>
      <dsp:txXfrm>
        <a:off x="5287240" y="3833682"/>
        <a:ext cx="3713799" cy="7104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61205" y="267173"/>
          <a:ext cx="3858397" cy="52254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1/ Filtrage méthode « entonnoir »</a:t>
          </a:r>
        </a:p>
      </dsp:txBody>
      <dsp:txXfrm>
        <a:off x="86718" y="292686"/>
        <a:ext cx="3807371" cy="4715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48718" y="1335558"/>
          <a:ext cx="1063012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21617" y="482991"/>
          <a:ext cx="3640150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1. Renommage feature cible</a:t>
          </a:r>
        </a:p>
      </dsp:txBody>
      <dsp:txXfrm>
        <a:off x="60057" y="521431"/>
        <a:ext cx="3563270" cy="710427"/>
      </dsp:txXfrm>
    </dsp:sp>
    <dsp:sp modelId="{59466D1B-3EE5-4C53-81A3-A5930212D874}">
      <dsp:nvSpPr>
        <dsp:cNvPr id="0" name=""/>
        <dsp:cNvSpPr/>
      </dsp:nvSpPr>
      <dsp:spPr>
        <a:xfrm>
          <a:off x="2389448" y="713761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D3FC3-5E95-4EE8-BB46-B6C7F6900B4C}">
      <dsp:nvSpPr>
        <dsp:cNvPr id="0" name=""/>
        <dsp:cNvSpPr/>
      </dsp:nvSpPr>
      <dsp:spPr>
        <a:xfrm rot="5400000">
          <a:off x="2394533" y="2346910"/>
          <a:ext cx="1279995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661372" y="1699787"/>
          <a:ext cx="2963506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2. Séparation features cible/explicatives</a:t>
          </a:r>
        </a:p>
      </dsp:txBody>
      <dsp:txXfrm>
        <a:off x="1699812" y="1738227"/>
        <a:ext cx="2886626" cy="710427"/>
      </dsp:txXfrm>
    </dsp:sp>
    <dsp:sp modelId="{104AFC47-4595-4DC3-9EA1-CE89E8CA2CDD}">
      <dsp:nvSpPr>
        <dsp:cNvPr id="0" name=""/>
        <dsp:cNvSpPr/>
      </dsp:nvSpPr>
      <dsp:spPr>
        <a:xfrm>
          <a:off x="3798398" y="1795597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03B7A-9218-47CD-8F3E-C1E8B1158B8C}">
      <dsp:nvSpPr>
        <dsp:cNvPr id="0" name=""/>
        <dsp:cNvSpPr/>
      </dsp:nvSpPr>
      <dsp:spPr>
        <a:xfrm rot="5400000">
          <a:off x="4242322" y="3475733"/>
          <a:ext cx="668153" cy="76066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E04D8-D76C-4F37-AA83-E90C26A7F2B8}">
      <dsp:nvSpPr>
        <dsp:cNvPr id="0" name=""/>
        <dsp:cNvSpPr/>
      </dsp:nvSpPr>
      <dsp:spPr>
        <a:xfrm>
          <a:off x="3487333" y="2766743"/>
          <a:ext cx="3953805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3. Séparation jeux entrainement/test</a:t>
          </a:r>
        </a:p>
      </dsp:txBody>
      <dsp:txXfrm>
        <a:off x="3525773" y="2805183"/>
        <a:ext cx="3876925" cy="710427"/>
      </dsp:txXfrm>
    </dsp:sp>
    <dsp:sp modelId="{FE6BC4CE-2228-4927-81E4-A636A94557DB}">
      <dsp:nvSpPr>
        <dsp:cNvPr id="0" name=""/>
        <dsp:cNvSpPr/>
      </dsp:nvSpPr>
      <dsp:spPr>
        <a:xfrm>
          <a:off x="6040819" y="2985924"/>
          <a:ext cx="818055" cy="636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4EF438-EE46-437D-99E2-F4720FA770F8}">
      <dsp:nvSpPr>
        <dsp:cNvPr id="0" name=""/>
        <dsp:cNvSpPr/>
      </dsp:nvSpPr>
      <dsp:spPr>
        <a:xfrm>
          <a:off x="5248800" y="3795242"/>
          <a:ext cx="3790679" cy="78730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 dirty="0"/>
            <a:t>4. Encodage et standardisation</a:t>
          </a:r>
        </a:p>
      </dsp:txBody>
      <dsp:txXfrm>
        <a:off x="5287240" y="3833682"/>
        <a:ext cx="3713799" cy="7104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63251" y="715312"/>
          <a:ext cx="758787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16563" y="0"/>
          <a:ext cx="28973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remplissage feature</a:t>
          </a:r>
        </a:p>
      </dsp:txBody>
      <dsp:txXfrm>
        <a:off x="144960" y="28397"/>
        <a:ext cx="2840571" cy="524824"/>
      </dsp:txXfrm>
    </dsp:sp>
    <dsp:sp modelId="{59466D1B-3EE5-4C53-81A3-A5930212D874}">
      <dsp:nvSpPr>
        <dsp:cNvPr id="0" name=""/>
        <dsp:cNvSpPr/>
      </dsp:nvSpPr>
      <dsp:spPr>
        <a:xfrm>
          <a:off x="1869687" y="15593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39313" y="1476775"/>
          <a:ext cx="739497" cy="499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87961" y="924655"/>
          <a:ext cx="31729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features redondantes</a:t>
          </a:r>
        </a:p>
      </dsp:txBody>
      <dsp:txXfrm>
        <a:off x="1416358" y="953052"/>
        <a:ext cx="3116171" cy="524824"/>
      </dsp:txXfrm>
    </dsp:sp>
    <dsp:sp modelId="{58F48EE4-026C-42AE-BD7C-568193B69588}">
      <dsp:nvSpPr>
        <dsp:cNvPr id="0" name=""/>
        <dsp:cNvSpPr/>
      </dsp:nvSpPr>
      <dsp:spPr>
        <a:xfrm>
          <a:off x="3398222" y="941878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331274" y="2217395"/>
          <a:ext cx="638942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131890" y="1595863"/>
          <a:ext cx="3165013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features inutiles</a:t>
          </a:r>
        </a:p>
      </dsp:txBody>
      <dsp:txXfrm>
        <a:off x="2160287" y="1624260"/>
        <a:ext cx="3108219" cy="524824"/>
      </dsp:txXfrm>
    </dsp:sp>
    <dsp:sp modelId="{45DCE9D8-6D85-4CDA-8A5A-B2C2CBF20E83}">
      <dsp:nvSpPr>
        <dsp:cNvPr id="0" name=""/>
        <dsp:cNvSpPr/>
      </dsp:nvSpPr>
      <dsp:spPr>
        <a:xfrm>
          <a:off x="4784982" y="1718179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259740" y="2934509"/>
          <a:ext cx="670991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03549" y="2320142"/>
          <a:ext cx="286966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Gestion des features de consommation</a:t>
          </a:r>
        </a:p>
      </dsp:txBody>
      <dsp:txXfrm>
        <a:off x="3031946" y="2348539"/>
        <a:ext cx="2812868" cy="524824"/>
      </dsp:txXfrm>
    </dsp:sp>
    <dsp:sp modelId="{E2611EBE-830A-4768-9D69-F0424A0EBAB4}">
      <dsp:nvSpPr>
        <dsp:cNvPr id="0" name=""/>
        <dsp:cNvSpPr/>
      </dsp:nvSpPr>
      <dsp:spPr>
        <a:xfrm>
          <a:off x="6028041" y="244420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2D16A-FF98-4DCD-A9D1-7BAA9B8343A9}">
      <dsp:nvSpPr>
        <dsp:cNvPr id="0" name=""/>
        <dsp:cNvSpPr/>
      </dsp:nvSpPr>
      <dsp:spPr>
        <a:xfrm rot="5400000">
          <a:off x="4229515" y="3688734"/>
          <a:ext cx="818319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3995941" y="3045166"/>
          <a:ext cx="311037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par type d’utilisation</a:t>
          </a:r>
        </a:p>
      </dsp:txBody>
      <dsp:txXfrm>
        <a:off x="4024338" y="3073563"/>
        <a:ext cx="3053578" cy="524824"/>
      </dsp:txXfrm>
    </dsp:sp>
    <dsp:sp modelId="{7B0A2F65-CB56-418C-B6DE-B531B30099ED}">
      <dsp:nvSpPr>
        <dsp:cNvPr id="0" name=""/>
        <dsp:cNvSpPr/>
      </dsp:nvSpPr>
      <dsp:spPr>
        <a:xfrm>
          <a:off x="7539132" y="3186251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E745D-62D6-47C8-966D-C945AC782780}">
      <dsp:nvSpPr>
        <dsp:cNvPr id="0" name=""/>
        <dsp:cNvSpPr/>
      </dsp:nvSpPr>
      <dsp:spPr>
        <a:xfrm>
          <a:off x="5021062" y="3933400"/>
          <a:ext cx="318092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f) Filtrage bâtiments atypiques</a:t>
          </a:r>
        </a:p>
      </dsp:txBody>
      <dsp:txXfrm>
        <a:off x="5049459" y="3961797"/>
        <a:ext cx="3124131" cy="5248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61205" y="267173"/>
          <a:ext cx="3858397" cy="52254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1/ Filtrage méthode « entonnoir »</a:t>
          </a:r>
        </a:p>
      </dsp:txBody>
      <dsp:txXfrm>
        <a:off x="86718" y="292686"/>
        <a:ext cx="3807371" cy="4715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63251" y="715312"/>
          <a:ext cx="758787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16563" y="0"/>
          <a:ext cx="28973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remplissage feature</a:t>
          </a:r>
        </a:p>
      </dsp:txBody>
      <dsp:txXfrm>
        <a:off x="144960" y="28397"/>
        <a:ext cx="2840571" cy="524824"/>
      </dsp:txXfrm>
    </dsp:sp>
    <dsp:sp modelId="{59466D1B-3EE5-4C53-81A3-A5930212D874}">
      <dsp:nvSpPr>
        <dsp:cNvPr id="0" name=""/>
        <dsp:cNvSpPr/>
      </dsp:nvSpPr>
      <dsp:spPr>
        <a:xfrm>
          <a:off x="1869687" y="15593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39313" y="1476775"/>
          <a:ext cx="739497" cy="499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87961" y="924655"/>
          <a:ext cx="31729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features redondantes</a:t>
          </a:r>
        </a:p>
      </dsp:txBody>
      <dsp:txXfrm>
        <a:off x="1416358" y="953052"/>
        <a:ext cx="3116171" cy="524824"/>
      </dsp:txXfrm>
    </dsp:sp>
    <dsp:sp modelId="{58F48EE4-026C-42AE-BD7C-568193B69588}">
      <dsp:nvSpPr>
        <dsp:cNvPr id="0" name=""/>
        <dsp:cNvSpPr/>
      </dsp:nvSpPr>
      <dsp:spPr>
        <a:xfrm>
          <a:off x="3398222" y="941878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331274" y="2217395"/>
          <a:ext cx="638942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131890" y="1595863"/>
          <a:ext cx="3165013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features inutiles</a:t>
          </a:r>
        </a:p>
      </dsp:txBody>
      <dsp:txXfrm>
        <a:off x="2160287" y="1624260"/>
        <a:ext cx="3108219" cy="524824"/>
      </dsp:txXfrm>
    </dsp:sp>
    <dsp:sp modelId="{45DCE9D8-6D85-4CDA-8A5A-B2C2CBF20E83}">
      <dsp:nvSpPr>
        <dsp:cNvPr id="0" name=""/>
        <dsp:cNvSpPr/>
      </dsp:nvSpPr>
      <dsp:spPr>
        <a:xfrm>
          <a:off x="4784982" y="1718179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259740" y="2934509"/>
          <a:ext cx="670991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03549" y="2320142"/>
          <a:ext cx="286966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Gestion des features de consommation</a:t>
          </a:r>
        </a:p>
      </dsp:txBody>
      <dsp:txXfrm>
        <a:off x="3031946" y="2348539"/>
        <a:ext cx="2812868" cy="524824"/>
      </dsp:txXfrm>
    </dsp:sp>
    <dsp:sp modelId="{E2611EBE-830A-4768-9D69-F0424A0EBAB4}">
      <dsp:nvSpPr>
        <dsp:cNvPr id="0" name=""/>
        <dsp:cNvSpPr/>
      </dsp:nvSpPr>
      <dsp:spPr>
        <a:xfrm>
          <a:off x="6028041" y="244420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2D16A-FF98-4DCD-A9D1-7BAA9B8343A9}">
      <dsp:nvSpPr>
        <dsp:cNvPr id="0" name=""/>
        <dsp:cNvSpPr/>
      </dsp:nvSpPr>
      <dsp:spPr>
        <a:xfrm rot="5400000">
          <a:off x="4229515" y="3688734"/>
          <a:ext cx="818319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3995941" y="3045166"/>
          <a:ext cx="311037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par type d’utilisation</a:t>
          </a:r>
        </a:p>
      </dsp:txBody>
      <dsp:txXfrm>
        <a:off x="4024338" y="3073563"/>
        <a:ext cx="3053578" cy="524824"/>
      </dsp:txXfrm>
    </dsp:sp>
    <dsp:sp modelId="{7B0A2F65-CB56-418C-B6DE-B531B30099ED}">
      <dsp:nvSpPr>
        <dsp:cNvPr id="0" name=""/>
        <dsp:cNvSpPr/>
      </dsp:nvSpPr>
      <dsp:spPr>
        <a:xfrm>
          <a:off x="7539132" y="3186251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E745D-62D6-47C8-966D-C945AC782780}">
      <dsp:nvSpPr>
        <dsp:cNvPr id="0" name=""/>
        <dsp:cNvSpPr/>
      </dsp:nvSpPr>
      <dsp:spPr>
        <a:xfrm>
          <a:off x="5021062" y="3933400"/>
          <a:ext cx="318092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f) Filtrage bâtiments atypiques</a:t>
          </a:r>
        </a:p>
      </dsp:txBody>
      <dsp:txXfrm>
        <a:off x="5049459" y="3961797"/>
        <a:ext cx="3124131" cy="5248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61205" y="267173"/>
          <a:ext cx="3858397" cy="52254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1/ Filtrage méthode « entonnoir »</a:t>
          </a:r>
        </a:p>
      </dsp:txBody>
      <dsp:txXfrm>
        <a:off x="86718" y="292686"/>
        <a:ext cx="3807371" cy="4715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63251" y="715312"/>
          <a:ext cx="758787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16563" y="0"/>
          <a:ext cx="28973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remplissage feature</a:t>
          </a:r>
        </a:p>
      </dsp:txBody>
      <dsp:txXfrm>
        <a:off x="144960" y="28397"/>
        <a:ext cx="2840571" cy="524824"/>
      </dsp:txXfrm>
    </dsp:sp>
    <dsp:sp modelId="{59466D1B-3EE5-4C53-81A3-A5930212D874}">
      <dsp:nvSpPr>
        <dsp:cNvPr id="0" name=""/>
        <dsp:cNvSpPr/>
      </dsp:nvSpPr>
      <dsp:spPr>
        <a:xfrm>
          <a:off x="1869687" y="15593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39313" y="1476775"/>
          <a:ext cx="739497" cy="499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87961" y="924655"/>
          <a:ext cx="31729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features redondantes</a:t>
          </a:r>
        </a:p>
      </dsp:txBody>
      <dsp:txXfrm>
        <a:off x="1416358" y="953052"/>
        <a:ext cx="3116171" cy="524824"/>
      </dsp:txXfrm>
    </dsp:sp>
    <dsp:sp modelId="{58F48EE4-026C-42AE-BD7C-568193B69588}">
      <dsp:nvSpPr>
        <dsp:cNvPr id="0" name=""/>
        <dsp:cNvSpPr/>
      </dsp:nvSpPr>
      <dsp:spPr>
        <a:xfrm>
          <a:off x="3398222" y="941878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331274" y="2217395"/>
          <a:ext cx="638942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131890" y="1595863"/>
          <a:ext cx="3165013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features inutiles</a:t>
          </a:r>
        </a:p>
      </dsp:txBody>
      <dsp:txXfrm>
        <a:off x="2160287" y="1624260"/>
        <a:ext cx="3108219" cy="524824"/>
      </dsp:txXfrm>
    </dsp:sp>
    <dsp:sp modelId="{45DCE9D8-6D85-4CDA-8A5A-B2C2CBF20E83}">
      <dsp:nvSpPr>
        <dsp:cNvPr id="0" name=""/>
        <dsp:cNvSpPr/>
      </dsp:nvSpPr>
      <dsp:spPr>
        <a:xfrm>
          <a:off x="4784982" y="1718179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259740" y="2934509"/>
          <a:ext cx="670991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03549" y="2320142"/>
          <a:ext cx="286966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Gestion des features de consommation</a:t>
          </a:r>
        </a:p>
      </dsp:txBody>
      <dsp:txXfrm>
        <a:off x="3031946" y="2348539"/>
        <a:ext cx="2812868" cy="524824"/>
      </dsp:txXfrm>
    </dsp:sp>
    <dsp:sp modelId="{E2611EBE-830A-4768-9D69-F0424A0EBAB4}">
      <dsp:nvSpPr>
        <dsp:cNvPr id="0" name=""/>
        <dsp:cNvSpPr/>
      </dsp:nvSpPr>
      <dsp:spPr>
        <a:xfrm>
          <a:off x="6028041" y="244420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2D16A-FF98-4DCD-A9D1-7BAA9B8343A9}">
      <dsp:nvSpPr>
        <dsp:cNvPr id="0" name=""/>
        <dsp:cNvSpPr/>
      </dsp:nvSpPr>
      <dsp:spPr>
        <a:xfrm rot="5400000">
          <a:off x="4229515" y="3688734"/>
          <a:ext cx="818319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3995941" y="3045166"/>
          <a:ext cx="311037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par type d’utilisation</a:t>
          </a:r>
        </a:p>
      </dsp:txBody>
      <dsp:txXfrm>
        <a:off x="4024338" y="3073563"/>
        <a:ext cx="3053578" cy="524824"/>
      </dsp:txXfrm>
    </dsp:sp>
    <dsp:sp modelId="{7B0A2F65-CB56-418C-B6DE-B531B30099ED}">
      <dsp:nvSpPr>
        <dsp:cNvPr id="0" name=""/>
        <dsp:cNvSpPr/>
      </dsp:nvSpPr>
      <dsp:spPr>
        <a:xfrm>
          <a:off x="7539132" y="3186251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E745D-62D6-47C8-966D-C945AC782780}">
      <dsp:nvSpPr>
        <dsp:cNvPr id="0" name=""/>
        <dsp:cNvSpPr/>
      </dsp:nvSpPr>
      <dsp:spPr>
        <a:xfrm>
          <a:off x="5021062" y="3933400"/>
          <a:ext cx="318092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f) Filtrage bâtiments atypiques</a:t>
          </a:r>
        </a:p>
      </dsp:txBody>
      <dsp:txXfrm>
        <a:off x="5049459" y="3961797"/>
        <a:ext cx="3124131" cy="5248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AC618-069D-41A4-B4C6-F5B15203A746}">
      <dsp:nvSpPr>
        <dsp:cNvPr id="0" name=""/>
        <dsp:cNvSpPr/>
      </dsp:nvSpPr>
      <dsp:spPr>
        <a:xfrm>
          <a:off x="61205" y="267173"/>
          <a:ext cx="3858397" cy="52254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1/ Filtrage méthode « entonnoir »</a:t>
          </a:r>
        </a:p>
      </dsp:txBody>
      <dsp:txXfrm>
        <a:off x="86718" y="292686"/>
        <a:ext cx="3807371" cy="4715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BDDCB-84DC-4BC1-BF15-726734E817A6}">
      <dsp:nvSpPr>
        <dsp:cNvPr id="0" name=""/>
        <dsp:cNvSpPr/>
      </dsp:nvSpPr>
      <dsp:spPr>
        <a:xfrm rot="5400000">
          <a:off x="663251" y="715312"/>
          <a:ext cx="758787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3AAC618-069D-41A4-B4C6-F5B15203A746}">
      <dsp:nvSpPr>
        <dsp:cNvPr id="0" name=""/>
        <dsp:cNvSpPr/>
      </dsp:nvSpPr>
      <dsp:spPr>
        <a:xfrm>
          <a:off x="116563" y="0"/>
          <a:ext cx="28973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a) Filtrage remplissage feature</a:t>
          </a:r>
        </a:p>
      </dsp:txBody>
      <dsp:txXfrm>
        <a:off x="144960" y="28397"/>
        <a:ext cx="2840571" cy="524824"/>
      </dsp:txXfrm>
    </dsp:sp>
    <dsp:sp modelId="{59466D1B-3EE5-4C53-81A3-A5930212D874}">
      <dsp:nvSpPr>
        <dsp:cNvPr id="0" name=""/>
        <dsp:cNvSpPr/>
      </dsp:nvSpPr>
      <dsp:spPr>
        <a:xfrm>
          <a:off x="1869687" y="15593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C0C74-0BCB-490F-B72E-B9701A1E3DD9}">
      <dsp:nvSpPr>
        <dsp:cNvPr id="0" name=""/>
        <dsp:cNvSpPr/>
      </dsp:nvSpPr>
      <dsp:spPr>
        <a:xfrm rot="5400000">
          <a:off x="1439313" y="1476775"/>
          <a:ext cx="739497" cy="49998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0D765A-4CC3-48A4-8F21-8493A1789AB5}">
      <dsp:nvSpPr>
        <dsp:cNvPr id="0" name=""/>
        <dsp:cNvSpPr/>
      </dsp:nvSpPr>
      <dsp:spPr>
        <a:xfrm>
          <a:off x="1387961" y="924655"/>
          <a:ext cx="317296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b) Filtrage features redondantes</a:t>
          </a:r>
        </a:p>
      </dsp:txBody>
      <dsp:txXfrm>
        <a:off x="1416358" y="953052"/>
        <a:ext cx="3116171" cy="524824"/>
      </dsp:txXfrm>
    </dsp:sp>
    <dsp:sp modelId="{58F48EE4-026C-42AE-BD7C-568193B69588}">
      <dsp:nvSpPr>
        <dsp:cNvPr id="0" name=""/>
        <dsp:cNvSpPr/>
      </dsp:nvSpPr>
      <dsp:spPr>
        <a:xfrm>
          <a:off x="3398222" y="941878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8DF8C-3A5C-49F1-B333-4E84D94ADAEE}">
      <dsp:nvSpPr>
        <dsp:cNvPr id="0" name=""/>
        <dsp:cNvSpPr/>
      </dsp:nvSpPr>
      <dsp:spPr>
        <a:xfrm rot="5400000">
          <a:off x="2331274" y="2217395"/>
          <a:ext cx="638942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FCC3EF-44FF-47C2-816E-00B2C5550D88}">
      <dsp:nvSpPr>
        <dsp:cNvPr id="0" name=""/>
        <dsp:cNvSpPr/>
      </dsp:nvSpPr>
      <dsp:spPr>
        <a:xfrm>
          <a:off x="2131890" y="1595863"/>
          <a:ext cx="3165013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c) Filtrage features inutiles</a:t>
          </a:r>
        </a:p>
      </dsp:txBody>
      <dsp:txXfrm>
        <a:off x="2160287" y="1624260"/>
        <a:ext cx="3108219" cy="524824"/>
      </dsp:txXfrm>
    </dsp:sp>
    <dsp:sp modelId="{45DCE9D8-6D85-4CDA-8A5A-B2C2CBF20E83}">
      <dsp:nvSpPr>
        <dsp:cNvPr id="0" name=""/>
        <dsp:cNvSpPr/>
      </dsp:nvSpPr>
      <dsp:spPr>
        <a:xfrm>
          <a:off x="4784982" y="1718179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0E266-A671-4965-94E4-2C3D5CCF593A}">
      <dsp:nvSpPr>
        <dsp:cNvPr id="0" name=""/>
        <dsp:cNvSpPr/>
      </dsp:nvSpPr>
      <dsp:spPr>
        <a:xfrm rot="5400000">
          <a:off x="3259740" y="2934509"/>
          <a:ext cx="670991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213B58F-32A5-4DF4-9A29-66B998639470}">
      <dsp:nvSpPr>
        <dsp:cNvPr id="0" name=""/>
        <dsp:cNvSpPr/>
      </dsp:nvSpPr>
      <dsp:spPr>
        <a:xfrm>
          <a:off x="3003549" y="2320142"/>
          <a:ext cx="286966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d) Gestion des features de consommation</a:t>
          </a:r>
        </a:p>
      </dsp:txBody>
      <dsp:txXfrm>
        <a:off x="3031946" y="2348539"/>
        <a:ext cx="2812868" cy="524824"/>
      </dsp:txXfrm>
    </dsp:sp>
    <dsp:sp modelId="{E2611EBE-830A-4768-9D69-F0424A0EBAB4}">
      <dsp:nvSpPr>
        <dsp:cNvPr id="0" name=""/>
        <dsp:cNvSpPr/>
      </dsp:nvSpPr>
      <dsp:spPr>
        <a:xfrm>
          <a:off x="6028041" y="2444203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2D16A-FF98-4DCD-A9D1-7BAA9B8343A9}">
      <dsp:nvSpPr>
        <dsp:cNvPr id="0" name=""/>
        <dsp:cNvSpPr/>
      </dsp:nvSpPr>
      <dsp:spPr>
        <a:xfrm rot="5400000">
          <a:off x="4229515" y="3688734"/>
          <a:ext cx="818319" cy="56193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7CD230-946F-4372-8BD8-3371873A4BB5}">
      <dsp:nvSpPr>
        <dsp:cNvPr id="0" name=""/>
        <dsp:cNvSpPr/>
      </dsp:nvSpPr>
      <dsp:spPr>
        <a:xfrm>
          <a:off x="3995941" y="3045166"/>
          <a:ext cx="3110372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e) Filtrage par type d’utilisation</a:t>
          </a:r>
        </a:p>
      </dsp:txBody>
      <dsp:txXfrm>
        <a:off x="4024338" y="3073563"/>
        <a:ext cx="3053578" cy="524824"/>
      </dsp:txXfrm>
    </dsp:sp>
    <dsp:sp modelId="{7B0A2F65-CB56-418C-B6DE-B531B30099ED}">
      <dsp:nvSpPr>
        <dsp:cNvPr id="0" name=""/>
        <dsp:cNvSpPr/>
      </dsp:nvSpPr>
      <dsp:spPr>
        <a:xfrm>
          <a:off x="7539132" y="3186251"/>
          <a:ext cx="604333" cy="470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1E745D-62D6-47C8-966D-C945AC782780}">
      <dsp:nvSpPr>
        <dsp:cNvPr id="0" name=""/>
        <dsp:cNvSpPr/>
      </dsp:nvSpPr>
      <dsp:spPr>
        <a:xfrm>
          <a:off x="5021062" y="3933400"/>
          <a:ext cx="3180925" cy="58161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f) Filtrage bâtiments atypiques</a:t>
          </a:r>
        </a:p>
      </dsp:txBody>
      <dsp:txXfrm>
        <a:off x="5049459" y="3961797"/>
        <a:ext cx="3124131" cy="524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2A040C0-DACB-2BC5-1BB5-5AD102BDCB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9869A9B-D42F-D289-4140-445D0B1662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1B2C0-A966-49A4-BF40-7CB954C95D89}" type="datetime1">
              <a:rPr lang="fr-FR" smtClean="0"/>
              <a:t>01/12/2023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EC61D9-66B1-1C88-6DDD-83887FAF66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2C0489-9568-A087-A4E1-FE4A97B6F8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12958-E1D2-4DEB-AB07-A9D1AD48F8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79432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82761-3731-4ADE-9335-B3D0B53470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86578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16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020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884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730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190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334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848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54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feature importance locale se concentre sur l'impact d'une caractéristique pour </a:t>
            </a:r>
            <a:r>
              <a:rPr lang="fr-FR" b="1" dirty="0"/>
              <a:t>une</a:t>
            </a:r>
            <a:r>
              <a:rPr lang="fr-FR" dirty="0"/>
              <a:t> prédiction spécifique, tandis que la feature importance globale évalue </a:t>
            </a:r>
            <a:r>
              <a:rPr lang="fr-FR" b="1" dirty="0"/>
              <a:t>l'impact général </a:t>
            </a:r>
            <a:r>
              <a:rPr lang="fr-FR" dirty="0"/>
              <a:t>d'une caractéristique sur l'ensemble du modèle ou des données.</a:t>
            </a:r>
          </a:p>
          <a:p>
            <a:endParaRPr lang="fr-FR" dirty="0"/>
          </a:p>
          <a:p>
            <a:r>
              <a:rPr lang="fr-FR" dirty="0"/>
              <a:t>En comparant la feature importance locale avec la feature importance globale, vous pouvez vérifier si les caractéristiques importantes pour des prédictions individuelles correspondent aux caractéristiques importantes pour l'ensemble du modèle. </a:t>
            </a:r>
            <a:r>
              <a:rPr lang="fr-FR"/>
              <a:t>Cela peut aider à évaluer la robustesse des conclusions tirées du modèle.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711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feature importance locale se concentre sur l'impact d'une caractéristique pour </a:t>
            </a:r>
            <a:r>
              <a:rPr lang="fr-FR" b="1" dirty="0"/>
              <a:t>une</a:t>
            </a:r>
            <a:r>
              <a:rPr lang="fr-FR" dirty="0"/>
              <a:t> prédiction spécifique, tandis que la feature importance globale évalue </a:t>
            </a:r>
            <a:r>
              <a:rPr lang="fr-FR" b="1" dirty="0"/>
              <a:t>l'impact général </a:t>
            </a:r>
            <a:r>
              <a:rPr lang="fr-FR" dirty="0"/>
              <a:t>d'une caractéristique sur l'ensemble du modèle ou des données.</a:t>
            </a:r>
          </a:p>
          <a:p>
            <a:endParaRPr lang="fr-FR" dirty="0"/>
          </a:p>
          <a:p>
            <a:r>
              <a:rPr lang="fr-FR" dirty="0"/>
              <a:t>En comparant la feature importance locale avec la feature importance globale, vous pouvez vérifier si les caractéristiques importantes pour des prédictions individuelles correspondent aux caractéristiques importantes pour l'ensemble du modèle. </a:t>
            </a:r>
            <a:r>
              <a:rPr lang="fr-FR"/>
              <a:t>Cela peut aider à évaluer la robustesse des conclusions tirées du modèle.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791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24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F2 semble corrélé à la taille du bâtiment. Manifestement, plus les bâtiments sont grands et plus ils utilisent la vapeur comme source d'énergie. Également, il y aurait davantage de grands bâtiments parmi les premiers à avoir été audités par les agents municipaux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1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5554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00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980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215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700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977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554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27331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feature importance locale se concentre sur l'impact d'une caractéristique pour </a:t>
            </a:r>
            <a:r>
              <a:rPr lang="fr-FR" b="1" dirty="0"/>
              <a:t>une</a:t>
            </a:r>
            <a:r>
              <a:rPr lang="fr-FR" dirty="0"/>
              <a:t> prédiction spécifique, tandis que la feature importance globale évalue </a:t>
            </a:r>
            <a:r>
              <a:rPr lang="fr-FR" b="1" dirty="0"/>
              <a:t>l'impact général </a:t>
            </a:r>
            <a:r>
              <a:rPr lang="fr-FR" dirty="0"/>
              <a:t>d'une caractéristique sur l'ensemble du modèle ou des données.</a:t>
            </a:r>
          </a:p>
          <a:p>
            <a:endParaRPr lang="fr-FR" dirty="0"/>
          </a:p>
          <a:p>
            <a:r>
              <a:rPr lang="fr-FR" dirty="0"/>
              <a:t>En comparant la feature importance locale avec la feature importance globale, vous pouvez vérifier si les caractéristiques importantes pour des prédictions individuelles correspondent aux caractéristiques importantes pour l'ensemble du modèle. </a:t>
            </a:r>
            <a:r>
              <a:rPr lang="fr-FR"/>
              <a:t>Cela peut aider à évaluer la robustesse des conclusions tirées du modèle.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729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feature importance locale se concentre sur l'impact d'une caractéristique pour </a:t>
            </a:r>
            <a:r>
              <a:rPr lang="fr-FR" b="1" dirty="0"/>
              <a:t>une</a:t>
            </a:r>
            <a:r>
              <a:rPr lang="fr-FR" dirty="0"/>
              <a:t> prédiction spécifique, tandis que la feature importance globale évalue </a:t>
            </a:r>
            <a:r>
              <a:rPr lang="fr-FR" b="1" dirty="0"/>
              <a:t>l'impact général </a:t>
            </a:r>
            <a:r>
              <a:rPr lang="fr-FR" dirty="0"/>
              <a:t>d'une caractéristique sur l'ensemble du modèle ou des données.</a:t>
            </a:r>
          </a:p>
          <a:p>
            <a:endParaRPr lang="fr-FR" dirty="0"/>
          </a:p>
          <a:p>
            <a:r>
              <a:rPr lang="fr-FR" dirty="0"/>
              <a:t>En comparant la feature importance locale avec la feature importance globale, vous pouvez vérifier si les caractéristiques importantes pour des prédictions individuelles correspondent aux caractéristiques importantes pour l'ensemble du modèle. </a:t>
            </a:r>
            <a:r>
              <a:rPr lang="fr-FR"/>
              <a:t>Cela peut aider à évaluer la robustesse des conclusions tirées du modèle.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44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F3 semble corrélé à la récence du bâtiment. Manifestement, les bâtiments anciens favorisent davantage la vapeur comme source d'énergie principale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398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29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051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81475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Avec plus de temps, je pourrais améliorer mon modèle en testant d’autres modèles de ML (noyau, </a:t>
            </a:r>
            <a:r>
              <a:rPr lang="fr-FR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learning, KNN)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Plusieurs techniques d’optimisation que le </a:t>
            </a:r>
            <a:r>
              <a:rPr lang="fr-FR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auraient pu être testées, comme le </a:t>
            </a:r>
            <a:r>
              <a:rPr lang="fr-FR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RandomizedSearchCV</a:t>
            </a:r>
            <a:r>
              <a:rPr lang="fr-F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qui peut être plus adapté quand on ne sait pas trop quels hyperparamètres tester car il est plus large et plus rapide en calcul.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673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F4 semble corrélé à l'inefficacité énergétique du bâtiment. Manifestement, cette </a:t>
            </a:r>
            <a:r>
              <a:rPr lang="fr-F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innefficacité</a:t>
            </a:r>
            <a:r>
              <a:rPr lang="fr-F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énergétique va de pair avec le nombre de bâtiments séparés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208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870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91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455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011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5EFD7D5-EE34-4B0D-BF15-A3F84054B8AD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82761-3731-4ADE-9335-B3D0B534703B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232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80E1C-B2EB-1D09-C436-6542933DB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F245E73-C35C-600F-DDDD-893C6317C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B75C9C5B-1270-4C15-3FF6-D0A8998B0C6B}"/>
              </a:ext>
            </a:extLst>
          </p:cNvPr>
          <p:cNvSpPr txBox="1">
            <a:spLocks/>
          </p:cNvSpPr>
          <p:nvPr userDrawn="1"/>
        </p:nvSpPr>
        <p:spPr>
          <a:xfrm>
            <a:off x="3943710" y="63802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Pierrick BERTHE – Projet 4</a:t>
            </a:r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088EC251-1B99-A7F0-8EB9-F896335FAFB9}"/>
              </a:ext>
            </a:extLst>
          </p:cNvPr>
          <p:cNvSpPr txBox="1">
            <a:spLocks/>
          </p:cNvSpPr>
          <p:nvPr userDrawn="1"/>
        </p:nvSpPr>
        <p:spPr>
          <a:xfrm>
            <a:off x="87702" y="6424341"/>
            <a:ext cx="10768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6612EC-E985-4EEE-9049-F37686DE457B}" type="datetime1">
              <a:rPr lang="fr-FR" smtClean="0"/>
              <a:pPr/>
              <a:t>01/12/2023</a:t>
            </a:fld>
            <a:endParaRPr lang="fr-FR" dirty="0"/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AA599179-DB06-E3EC-0AE5-5D4251341C2E}"/>
              </a:ext>
            </a:extLst>
          </p:cNvPr>
          <p:cNvSpPr txBox="1">
            <a:spLocks/>
          </p:cNvSpPr>
          <p:nvPr userDrawn="1"/>
        </p:nvSpPr>
        <p:spPr>
          <a:xfrm>
            <a:off x="11050438" y="6424342"/>
            <a:ext cx="9891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550938-0E23-4A8C-AE30-58BFA1EA9618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3" name="Caméra 12">
            <a:extLst>
              <a:ext uri="{FF2B5EF4-FFF2-40B4-BE49-F238E27FC236}">
                <a16:creationId xmlns:a16="http://schemas.microsoft.com/office/drawing/2014/main" id="{DC69CEA0-665B-D16C-B15A-2E2538642F9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5434" y="188794"/>
            <a:ext cx="1074826" cy="1074826"/>
          </a:xfrm>
          <a:prstGeom prst="ellipse">
            <a:avLst/>
          </a:prstGeom>
        </p:spPr>
      </p:pic>
      <p:pic>
        <p:nvPicPr>
          <p:cNvPr id="5" name="Image 4" descr="Une image contenant Graphique, clipart, graphisme, créativité&#10;&#10;Description générée automatiquement">
            <a:extLst>
              <a:ext uri="{FF2B5EF4-FFF2-40B4-BE49-F238E27FC236}">
                <a16:creationId xmlns:a16="http://schemas.microsoft.com/office/drawing/2014/main" id="{0000AA0F-1A03-E13B-92D6-7186451AF8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1" y="188794"/>
            <a:ext cx="809445" cy="80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7680B2-136E-741F-26A3-FD7984B6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25F61E-1C48-2C51-0EC6-8B420B043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513754-9E47-9047-6546-2350F551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80A1A-B02E-48BE-B03D-DEE1857D4670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AB8E59-3479-CD8C-AA99-8445CF45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85A16B-BF58-8422-06EB-38ABA8FA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30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AE91E06-F530-A797-8809-EFCE69F53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ABA6DAA-4AF6-F43B-2613-718F9789B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6C20D-FB7A-510E-22C6-4B698F8DC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2CB42-A1F5-4B33-BD17-49888E5DD021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D55FD8-C2E1-E3FF-62DB-FE8D2585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C8DB9F-819E-9E87-6457-9A104D9A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8001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133CD-FBC6-0068-4AA6-5B12ED71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98856C-A96D-7ECC-54FD-3088D78DE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2B5B7-624B-0BDB-A833-7E4AD4C7D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64105-DFCA-44F3-8947-14C8DC2879C2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A0079C-A312-3220-447E-4241E073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6C5C4E-A642-4E38-F18B-1629E9A4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058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A46704-FC66-AEBF-9798-490C8303B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C439E8-D939-CDE2-459C-A0ECEDB3B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DACE15-5E41-7287-F508-FA8CA83A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52464-2426-40C1-8050-70999A37BB67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33858F-7DBA-BCDF-EE25-997A65CF0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1225EC-E75B-CD1F-CA6A-558F18826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595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D254DF-1861-7780-E6DF-96E53649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1757C3-88A7-161A-4C08-EDD637445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92856A8-B7D1-EA85-FD84-52A35B2CE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8BB1A2-10E6-751F-3787-8662F432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2652-32FA-421F-900F-D5DB8B257509}" type="datetime1">
              <a:rPr lang="fr-FR" smtClean="0"/>
              <a:t>01/12/2023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BAFDCC2-A10F-E5AC-3496-8FBCAF7B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160402-B16F-DD21-3366-F2F8C9C0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49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6C989-5E9E-BF9F-D90A-CD600AA0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D4ABBFB-EAE1-DFD1-9815-EF9721C9D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BE6BB3-3694-548E-5F32-354947323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3EBF253-7F11-9944-1DFF-4DCFF23C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091F40-1F65-BB31-9993-12D7DD7DF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183AD64-7AF5-1705-3B06-14606690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6890D-94B0-4661-B256-726906961ED2}" type="datetime1">
              <a:rPr lang="fr-FR" smtClean="0"/>
              <a:t>01/12/2023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27D0403-61DF-4298-3CB8-B6B6CB675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311ABBE-E2EB-786F-332E-9D7843550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95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6F151A-6960-A13E-DCDB-C6F9FEA8A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414BBE8-9FC5-C5D4-F4ED-07C96E5D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628B6-EAA9-42A2-B539-4360198D0983}" type="datetime1">
              <a:rPr lang="fr-FR" smtClean="0"/>
              <a:t>01/12/2023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36B7FA-B33F-F58D-D84D-6D71BD67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9DBED5-58AE-33D0-8B7A-E3D80AB0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18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FD38C3-80CC-CB4F-F280-71BB69ECC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85767-A077-40C0-B0B3-C11A179A9ABF}" type="datetime1">
              <a:rPr lang="fr-FR" smtClean="0"/>
              <a:t>01/12/2023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2476462-72C3-A847-F8F2-3545D51B5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3ABAC7-680C-8BA3-A96D-C139DF9A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596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BEA384-85CF-C7F4-FC95-3FB3077D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E4AFE8-0696-F290-2C39-55DF582F7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18D5D8-C5C7-DC55-A168-CE152CD829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EEDCBF-B237-B589-AA7A-E029BBD9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E478A-A45F-4DA3-83CF-71EF1B0E53B3}" type="datetime1">
              <a:rPr lang="fr-FR" smtClean="0"/>
              <a:t>01/12/2023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3DF076-3685-CE7A-46A0-2BD41B3E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4F0EAA-BAB1-CC03-DED3-34407D16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73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1D4CE1-82BE-5206-141C-690791DA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F6A793A-100B-D575-7B0E-5D2FDDAEEA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52FCFF8-1029-AD5E-F73C-31F000942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1A06F8-2239-ADA7-33D8-F11337D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1E36-266E-43E5-8B6D-48A6F36D62D1}" type="datetime1">
              <a:rPr lang="fr-FR" smtClean="0"/>
              <a:t>01/12/2023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4599B8-B0E8-9B0C-CD86-4F8E9AD1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E0472A-9CDB-3688-1C0B-4D6701452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22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CB053E9-6199-511F-6A47-205CAC40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81FCE8-519C-EB32-C28E-B994E0450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7F37CF-BE72-E7D3-72F6-005124252D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5A826-6F20-4B20-A5F9-554AE3ABF5F6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495F44-E1D0-54BD-4522-595FCC757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04DB04-A1ED-D0A7-8832-B1B33CFF0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50938-0E23-4A8C-AE30-58BFA1EA96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09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17" Type="http://schemas.openxmlformats.org/officeDocument/2006/relationships/image" Target="../media/image22.jpg"/><Relationship Id="rId2" Type="http://schemas.openxmlformats.org/officeDocument/2006/relationships/diagramData" Target="../diagrams/data14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4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14.xml"/><Relationship Id="rId15" Type="http://schemas.openxmlformats.org/officeDocument/2006/relationships/image" Target="../media/image20.png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5.png"/><Relationship Id="rId1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5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openxmlformats.org/officeDocument/2006/relationships/image" Target="../media/image19.svg"/><Relationship Id="rId7" Type="http://schemas.openxmlformats.org/officeDocument/2006/relationships/diagramLayout" Target="../diagrams/layout1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6.xml"/><Relationship Id="rId5" Type="http://schemas.openxmlformats.org/officeDocument/2006/relationships/image" Target="../media/image27.png"/><Relationship Id="rId10" Type="http://schemas.microsoft.com/office/2007/relationships/diagramDrawing" Target="../diagrams/drawing16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7.svg"/><Relationship Id="rId4" Type="http://schemas.openxmlformats.org/officeDocument/2006/relationships/image" Target="../media/image48.png"/><Relationship Id="rId9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2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49.png"/><Relationship Id="rId10" Type="http://schemas.openxmlformats.org/officeDocument/2006/relationships/image" Target="../media/image57.svg"/><Relationship Id="rId4" Type="http://schemas.openxmlformats.org/officeDocument/2006/relationships/image" Target="../media/image48.png"/><Relationship Id="rId9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0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50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53.png"/><Relationship Id="rId4" Type="http://schemas.openxmlformats.org/officeDocument/2006/relationships/image" Target="../media/image22.jpg"/><Relationship Id="rId9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59.png"/><Relationship Id="rId3" Type="http://schemas.openxmlformats.org/officeDocument/2006/relationships/image" Target="../media/image67.png"/><Relationship Id="rId7" Type="http://schemas.openxmlformats.org/officeDocument/2006/relationships/image" Target="../media/image55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65.png"/><Relationship Id="rId5" Type="http://schemas.openxmlformats.org/officeDocument/2006/relationships/image" Target="../media/image68.png"/><Relationship Id="rId10" Type="http://schemas.openxmlformats.org/officeDocument/2006/relationships/image" Target="../media/image21.svg"/><Relationship Id="rId4" Type="http://schemas.openxmlformats.org/officeDocument/2006/relationships/image" Target="../media/image50.png"/><Relationship Id="rId9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56.png"/><Relationship Id="rId3" Type="http://schemas.openxmlformats.org/officeDocument/2006/relationships/image" Target="../media/image67.png"/><Relationship Id="rId7" Type="http://schemas.openxmlformats.org/officeDocument/2006/relationships/image" Target="../media/image55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65.png"/><Relationship Id="rId5" Type="http://schemas.openxmlformats.org/officeDocument/2006/relationships/image" Target="../media/image68.png"/><Relationship Id="rId15" Type="http://schemas.openxmlformats.org/officeDocument/2006/relationships/image" Target="../media/image59.png"/><Relationship Id="rId10" Type="http://schemas.openxmlformats.org/officeDocument/2006/relationships/image" Target="../media/image21.svg"/><Relationship Id="rId4" Type="http://schemas.openxmlformats.org/officeDocument/2006/relationships/image" Target="../media/image50.png"/><Relationship Id="rId9" Type="http://schemas.openxmlformats.org/officeDocument/2006/relationships/image" Target="../media/image20.png"/><Relationship Id="rId14" Type="http://schemas.openxmlformats.org/officeDocument/2006/relationships/image" Target="../media/image5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7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73.png"/><Relationship Id="rId4" Type="http://schemas.openxmlformats.org/officeDocument/2006/relationships/image" Target="../media/image48.png"/><Relationship Id="rId9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73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73.png"/><Relationship Id="rId5" Type="http://schemas.openxmlformats.org/officeDocument/2006/relationships/image" Target="../media/image49.png"/><Relationship Id="rId10" Type="http://schemas.openxmlformats.org/officeDocument/2006/relationships/image" Target="../media/image57.svg"/><Relationship Id="rId4" Type="http://schemas.openxmlformats.org/officeDocument/2006/relationships/image" Target="../media/image48.png"/><Relationship Id="rId9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0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56.png"/><Relationship Id="rId3" Type="http://schemas.openxmlformats.org/officeDocument/2006/relationships/image" Target="../media/image79.png"/><Relationship Id="rId7" Type="http://schemas.openxmlformats.org/officeDocument/2006/relationships/image" Target="../media/image55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65.png"/><Relationship Id="rId5" Type="http://schemas.openxmlformats.org/officeDocument/2006/relationships/image" Target="../media/image80.png"/><Relationship Id="rId15" Type="http://schemas.openxmlformats.org/officeDocument/2006/relationships/image" Target="../media/image73.png"/><Relationship Id="rId10" Type="http://schemas.openxmlformats.org/officeDocument/2006/relationships/image" Target="../media/image21.svg"/><Relationship Id="rId4" Type="http://schemas.openxmlformats.org/officeDocument/2006/relationships/image" Target="../media/image50.png"/><Relationship Id="rId9" Type="http://schemas.openxmlformats.org/officeDocument/2006/relationships/image" Target="../media/image20.png"/><Relationship Id="rId14" Type="http://schemas.openxmlformats.org/officeDocument/2006/relationships/image" Target="../media/image57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82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sv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5.png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2.jpg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DD6C35-4B10-4BFC-BAD6-56B49A790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04FA01-3173-873E-45DB-BAFAB43B8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876" y="3133064"/>
            <a:ext cx="5946579" cy="2174367"/>
          </a:xfrm>
        </p:spPr>
        <p:txBody>
          <a:bodyPr anchor="t">
            <a:normAutofit fontScale="90000"/>
          </a:bodyPr>
          <a:lstStyle/>
          <a:p>
            <a:r>
              <a:rPr lang="fr-FR" sz="4000" b="1" dirty="0">
                <a:solidFill>
                  <a:schemeClr val="tx2"/>
                </a:solidFill>
              </a:rPr>
              <a:t>Projet 4</a:t>
            </a:r>
            <a:br>
              <a:rPr lang="fr-FR" sz="4000" b="1" dirty="0">
                <a:solidFill>
                  <a:schemeClr val="tx2"/>
                </a:solidFill>
              </a:rPr>
            </a:br>
            <a:r>
              <a:rPr lang="fr-FR" sz="4000" b="1" dirty="0">
                <a:solidFill>
                  <a:schemeClr val="tx2"/>
                </a:solidFill>
              </a:rPr>
              <a:t> - </a:t>
            </a:r>
            <a:br>
              <a:rPr lang="fr-FR" sz="4000" b="1" dirty="0">
                <a:solidFill>
                  <a:schemeClr val="tx2"/>
                </a:solidFill>
              </a:rPr>
            </a:br>
            <a:r>
              <a:rPr lang="fr-FR" sz="4000" b="1" dirty="0">
                <a:solidFill>
                  <a:schemeClr val="tx2"/>
                </a:solidFill>
              </a:rPr>
              <a:t>Anticipez les besoins en consommation de bâtiments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AFDD1C-2418-460A-B0D3-EEF55EC8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66957" y="2290257"/>
            <a:ext cx="5324737" cy="4559213"/>
            <a:chOff x="6852124" y="2290257"/>
            <a:chExt cx="5330118" cy="455921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1D9B44-43EB-4833-B924-356EBE6D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52124" y="2290257"/>
              <a:ext cx="5330118" cy="4559213"/>
            </a:xfrm>
            <a:custGeom>
              <a:avLst/>
              <a:gdLst>
                <a:gd name="connsiteX0" fmla="*/ 3444904 w 5330118"/>
                <a:gd name="connsiteY0" fmla="*/ 220 h 4559213"/>
                <a:gd name="connsiteX1" fmla="*/ 3769380 w 5330118"/>
                <a:gd name="connsiteY1" fmla="*/ 20786 h 4559213"/>
                <a:gd name="connsiteX2" fmla="*/ 4399652 w 5330118"/>
                <a:gd name="connsiteY2" fmla="*/ 157746 h 4559213"/>
                <a:gd name="connsiteX3" fmla="*/ 4978946 w 5330118"/>
                <a:gd name="connsiteY3" fmla="*/ 421156 h 4559213"/>
                <a:gd name="connsiteX4" fmla="*/ 5239909 w 5330118"/>
                <a:gd name="connsiteY4" fmla="*/ 596177 h 4559213"/>
                <a:gd name="connsiteX5" fmla="*/ 5330118 w 5330118"/>
                <a:gd name="connsiteY5" fmla="*/ 672101 h 4559213"/>
                <a:gd name="connsiteX6" fmla="*/ 5330118 w 5330118"/>
                <a:gd name="connsiteY6" fmla="*/ 817108 h 4559213"/>
                <a:gd name="connsiteX7" fmla="*/ 5165156 w 5330118"/>
                <a:gd name="connsiteY7" fmla="*/ 689392 h 4559213"/>
                <a:gd name="connsiteX8" fmla="*/ 4907074 w 5330118"/>
                <a:gd name="connsiteY8" fmla="*/ 537310 h 4559213"/>
                <a:gd name="connsiteX9" fmla="*/ 4344130 w 5330118"/>
                <a:gd name="connsiteY9" fmla="*/ 331280 h 4559213"/>
                <a:gd name="connsiteX10" fmla="*/ 3749396 w 5330118"/>
                <a:gd name="connsiteY10" fmla="*/ 251913 h 4559213"/>
                <a:gd name="connsiteX11" fmla="*/ 3153752 w 5330118"/>
                <a:gd name="connsiteY11" fmla="*/ 282158 h 4559213"/>
                <a:gd name="connsiteX12" fmla="*/ 2861381 w 5330118"/>
                <a:gd name="connsiteY12" fmla="*/ 336106 h 4559213"/>
                <a:gd name="connsiteX13" fmla="*/ 2574686 w 5330118"/>
                <a:gd name="connsiteY13" fmla="*/ 413220 h 4559213"/>
                <a:gd name="connsiteX14" fmla="*/ 2294918 w 5330118"/>
                <a:gd name="connsiteY14" fmla="*/ 511569 h 4559213"/>
                <a:gd name="connsiteX15" fmla="*/ 2023438 w 5330118"/>
                <a:gd name="connsiteY15" fmla="*/ 630404 h 4559213"/>
                <a:gd name="connsiteX16" fmla="*/ 1508751 w 5330118"/>
                <a:gd name="connsiteY16" fmla="*/ 922342 h 4559213"/>
                <a:gd name="connsiteX17" fmla="*/ 1387034 w 5330118"/>
                <a:gd name="connsiteY17" fmla="*/ 1006427 h 4559213"/>
                <a:gd name="connsiteX18" fmla="*/ 1327197 w 5330118"/>
                <a:gd name="connsiteY18" fmla="*/ 1049865 h 4559213"/>
                <a:gd name="connsiteX19" fmla="*/ 1268155 w 5330118"/>
                <a:gd name="connsiteY19" fmla="*/ 1094374 h 4559213"/>
                <a:gd name="connsiteX20" fmla="*/ 1040389 w 5330118"/>
                <a:gd name="connsiteY20" fmla="*/ 1283245 h 4559213"/>
                <a:gd name="connsiteX21" fmla="*/ 633794 w 5330118"/>
                <a:gd name="connsiteY21" fmla="*/ 1711714 h 4559213"/>
                <a:gd name="connsiteX22" fmla="*/ 460415 w 5330118"/>
                <a:gd name="connsiteY22" fmla="*/ 1950670 h 4559213"/>
                <a:gd name="connsiteX23" fmla="*/ 312810 w 5330118"/>
                <a:gd name="connsiteY23" fmla="*/ 2205715 h 4559213"/>
                <a:gd name="connsiteX24" fmla="*/ 280110 w 5330118"/>
                <a:gd name="connsiteY24" fmla="*/ 2271675 h 4559213"/>
                <a:gd name="connsiteX25" fmla="*/ 264214 w 5330118"/>
                <a:gd name="connsiteY25" fmla="*/ 2304923 h 4559213"/>
                <a:gd name="connsiteX26" fmla="*/ 249113 w 5330118"/>
                <a:gd name="connsiteY26" fmla="*/ 2338492 h 4559213"/>
                <a:gd name="connsiteX27" fmla="*/ 220272 w 5330118"/>
                <a:gd name="connsiteY27" fmla="*/ 2406168 h 4559213"/>
                <a:gd name="connsiteX28" fmla="*/ 193250 w 5330118"/>
                <a:gd name="connsiteY28" fmla="*/ 2474595 h 4559213"/>
                <a:gd name="connsiteX29" fmla="*/ 105368 w 5330118"/>
                <a:gd name="connsiteY29" fmla="*/ 2754843 h 4559213"/>
                <a:gd name="connsiteX30" fmla="*/ 34063 w 5330118"/>
                <a:gd name="connsiteY30" fmla="*/ 3335503 h 4559213"/>
                <a:gd name="connsiteX31" fmla="*/ 64038 w 5330118"/>
                <a:gd name="connsiteY31" fmla="*/ 3625404 h 4559213"/>
                <a:gd name="connsiteX32" fmla="*/ 155554 w 5330118"/>
                <a:gd name="connsiteY32" fmla="*/ 3902649 h 4559213"/>
                <a:gd name="connsiteX33" fmla="*/ 187118 w 5330118"/>
                <a:gd name="connsiteY33" fmla="*/ 3968931 h 4559213"/>
                <a:gd name="connsiteX34" fmla="*/ 222202 w 5330118"/>
                <a:gd name="connsiteY34" fmla="*/ 4033711 h 4559213"/>
                <a:gd name="connsiteX35" fmla="*/ 299980 w 5330118"/>
                <a:gd name="connsiteY35" fmla="*/ 4159303 h 4559213"/>
                <a:gd name="connsiteX36" fmla="*/ 385818 w 5330118"/>
                <a:gd name="connsiteY36" fmla="*/ 4280604 h 4559213"/>
                <a:gd name="connsiteX37" fmla="*/ 477786 w 5330118"/>
                <a:gd name="connsiteY37" fmla="*/ 4398474 h 4559213"/>
                <a:gd name="connsiteX38" fmla="*/ 609756 w 5330118"/>
                <a:gd name="connsiteY38" fmla="*/ 4559213 h 4559213"/>
                <a:gd name="connsiteX39" fmla="*/ 480825 w 5330118"/>
                <a:gd name="connsiteY39" fmla="*/ 4559213 h 4559213"/>
                <a:gd name="connsiteX40" fmla="*/ 404211 w 5330118"/>
                <a:gd name="connsiteY40" fmla="*/ 4446629 h 4559213"/>
                <a:gd name="connsiteX41" fmla="*/ 321439 w 5330118"/>
                <a:gd name="connsiteY41" fmla="*/ 4320180 h 4559213"/>
                <a:gd name="connsiteX42" fmla="*/ 242640 w 5330118"/>
                <a:gd name="connsiteY42" fmla="*/ 4190941 h 4559213"/>
                <a:gd name="connsiteX43" fmla="*/ 109909 w 5330118"/>
                <a:gd name="connsiteY43" fmla="*/ 3919809 h 4559213"/>
                <a:gd name="connsiteX44" fmla="*/ 26229 w 5330118"/>
                <a:gd name="connsiteY44" fmla="*/ 3632054 h 4559213"/>
                <a:gd name="connsiteX45" fmla="*/ 0 w 5330118"/>
                <a:gd name="connsiteY45" fmla="*/ 3335503 h 4559213"/>
                <a:gd name="connsiteX46" fmla="*/ 234352 w 5330118"/>
                <a:gd name="connsiteY46" fmla="*/ 2173647 h 4559213"/>
                <a:gd name="connsiteX47" fmla="*/ 360384 w 5330118"/>
                <a:gd name="connsiteY47" fmla="*/ 1898869 h 4559213"/>
                <a:gd name="connsiteX48" fmla="*/ 511282 w 5330118"/>
                <a:gd name="connsiteY48" fmla="*/ 1634172 h 4559213"/>
                <a:gd name="connsiteX49" fmla="*/ 884381 w 5330118"/>
                <a:gd name="connsiteY49" fmla="*/ 1143281 h 4559213"/>
                <a:gd name="connsiteX50" fmla="*/ 1104768 w 5330118"/>
                <a:gd name="connsiteY50" fmla="*/ 921806 h 4559213"/>
                <a:gd name="connsiteX51" fmla="*/ 1163128 w 5330118"/>
                <a:gd name="connsiteY51" fmla="*/ 869254 h 4559213"/>
                <a:gd name="connsiteX52" fmla="*/ 1222624 w 5330118"/>
                <a:gd name="connsiteY52" fmla="*/ 817773 h 4559213"/>
                <a:gd name="connsiteX53" fmla="*/ 1345591 w 5330118"/>
                <a:gd name="connsiteY53" fmla="*/ 718886 h 4559213"/>
                <a:gd name="connsiteX54" fmla="*/ 1883100 w 5330118"/>
                <a:gd name="connsiteY54" fmla="*/ 378362 h 4559213"/>
                <a:gd name="connsiteX55" fmla="*/ 3118895 w 5330118"/>
                <a:gd name="connsiteY55" fmla="*/ 13600 h 4559213"/>
                <a:gd name="connsiteX56" fmla="*/ 3444904 w 5330118"/>
                <a:gd name="connsiteY56" fmla="*/ 220 h 45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0118" h="4559213">
                  <a:moveTo>
                    <a:pt x="3444904" y="220"/>
                  </a:moveTo>
                  <a:cubicBezTo>
                    <a:pt x="3553706" y="1507"/>
                    <a:pt x="3662253" y="8452"/>
                    <a:pt x="3769380" y="20786"/>
                  </a:cubicBezTo>
                  <a:cubicBezTo>
                    <a:pt x="3983974" y="45668"/>
                    <a:pt x="4196072" y="90499"/>
                    <a:pt x="4399652" y="157746"/>
                  </a:cubicBezTo>
                  <a:cubicBezTo>
                    <a:pt x="4603235" y="224778"/>
                    <a:pt x="4797732" y="313798"/>
                    <a:pt x="4978946" y="421156"/>
                  </a:cubicBezTo>
                  <a:cubicBezTo>
                    <a:pt x="5069496" y="474943"/>
                    <a:pt x="5156611" y="533449"/>
                    <a:pt x="5239909" y="596177"/>
                  </a:cubicBezTo>
                  <a:lnTo>
                    <a:pt x="5330118" y="672101"/>
                  </a:lnTo>
                  <a:lnTo>
                    <a:pt x="5330118" y="817108"/>
                  </a:lnTo>
                  <a:lnTo>
                    <a:pt x="5165156" y="689392"/>
                  </a:lnTo>
                  <a:cubicBezTo>
                    <a:pt x="5082384" y="633729"/>
                    <a:pt x="4996431" y="582355"/>
                    <a:pt x="4907074" y="537310"/>
                  </a:cubicBezTo>
                  <a:cubicBezTo>
                    <a:pt x="4728926" y="446145"/>
                    <a:pt x="4538970" y="377933"/>
                    <a:pt x="4344130" y="331280"/>
                  </a:cubicBezTo>
                  <a:cubicBezTo>
                    <a:pt x="4149292" y="284518"/>
                    <a:pt x="3949571" y="258885"/>
                    <a:pt x="3749396" y="251913"/>
                  </a:cubicBezTo>
                  <a:cubicBezTo>
                    <a:pt x="3548993" y="243976"/>
                    <a:pt x="3350636" y="254701"/>
                    <a:pt x="3153752" y="282158"/>
                  </a:cubicBezTo>
                  <a:cubicBezTo>
                    <a:pt x="3055539" y="296422"/>
                    <a:pt x="2957892" y="314119"/>
                    <a:pt x="2861381" y="336106"/>
                  </a:cubicBezTo>
                  <a:cubicBezTo>
                    <a:pt x="2764870" y="358414"/>
                    <a:pt x="2669154" y="383833"/>
                    <a:pt x="2574686" y="413220"/>
                  </a:cubicBezTo>
                  <a:cubicBezTo>
                    <a:pt x="2480219" y="442499"/>
                    <a:pt x="2386888" y="475318"/>
                    <a:pt x="2294918" y="511569"/>
                  </a:cubicBezTo>
                  <a:cubicBezTo>
                    <a:pt x="2203063" y="547928"/>
                    <a:pt x="2112455" y="587610"/>
                    <a:pt x="2023438" y="630404"/>
                  </a:cubicBezTo>
                  <a:cubicBezTo>
                    <a:pt x="1845404" y="715883"/>
                    <a:pt x="1673274" y="813375"/>
                    <a:pt x="1508751" y="922342"/>
                  </a:cubicBezTo>
                  <a:cubicBezTo>
                    <a:pt x="1467763" y="949692"/>
                    <a:pt x="1426887" y="977470"/>
                    <a:pt x="1387034" y="1006427"/>
                  </a:cubicBezTo>
                  <a:cubicBezTo>
                    <a:pt x="1366824" y="1020585"/>
                    <a:pt x="1347067" y="1035279"/>
                    <a:pt x="1327197" y="1049865"/>
                  </a:cubicBezTo>
                  <a:cubicBezTo>
                    <a:pt x="1307213" y="1064343"/>
                    <a:pt x="1287571" y="1079252"/>
                    <a:pt x="1268155" y="1094374"/>
                  </a:cubicBezTo>
                  <a:cubicBezTo>
                    <a:pt x="1190152" y="1154757"/>
                    <a:pt x="1113851" y="1217392"/>
                    <a:pt x="1040389" y="1283245"/>
                  </a:cubicBezTo>
                  <a:cubicBezTo>
                    <a:pt x="893125" y="1414521"/>
                    <a:pt x="756533" y="1557701"/>
                    <a:pt x="633794" y="1711714"/>
                  </a:cubicBezTo>
                  <a:cubicBezTo>
                    <a:pt x="572480" y="1788721"/>
                    <a:pt x="514461" y="1868409"/>
                    <a:pt x="460415" y="1950670"/>
                  </a:cubicBezTo>
                  <a:cubicBezTo>
                    <a:pt x="407277" y="2033362"/>
                    <a:pt x="357091" y="2118091"/>
                    <a:pt x="312810" y="2205715"/>
                  </a:cubicBezTo>
                  <a:cubicBezTo>
                    <a:pt x="301342" y="2227488"/>
                    <a:pt x="290669" y="2249581"/>
                    <a:pt x="280110" y="2271675"/>
                  </a:cubicBezTo>
                  <a:lnTo>
                    <a:pt x="264214" y="2304923"/>
                  </a:lnTo>
                  <a:lnTo>
                    <a:pt x="249113" y="2338492"/>
                  </a:lnTo>
                  <a:cubicBezTo>
                    <a:pt x="239234" y="2360908"/>
                    <a:pt x="229243" y="2383324"/>
                    <a:pt x="220272" y="2406168"/>
                  </a:cubicBezTo>
                  <a:cubicBezTo>
                    <a:pt x="211302" y="2429012"/>
                    <a:pt x="201425" y="2451536"/>
                    <a:pt x="193250" y="2474595"/>
                  </a:cubicBezTo>
                  <a:cubicBezTo>
                    <a:pt x="158279" y="2566187"/>
                    <a:pt x="128643" y="2659711"/>
                    <a:pt x="105368" y="2754843"/>
                  </a:cubicBezTo>
                  <a:cubicBezTo>
                    <a:pt x="58134" y="2944678"/>
                    <a:pt x="33950" y="3140091"/>
                    <a:pt x="34063" y="3335503"/>
                  </a:cubicBezTo>
                  <a:cubicBezTo>
                    <a:pt x="34630" y="3432888"/>
                    <a:pt x="44282" y="3530058"/>
                    <a:pt x="64038" y="3625404"/>
                  </a:cubicBezTo>
                  <a:cubicBezTo>
                    <a:pt x="84817" y="3720536"/>
                    <a:pt x="114905" y="3813631"/>
                    <a:pt x="155554" y="3902649"/>
                  </a:cubicBezTo>
                  <a:cubicBezTo>
                    <a:pt x="165205" y="3925066"/>
                    <a:pt x="176446" y="3946945"/>
                    <a:pt x="187118" y="3968931"/>
                  </a:cubicBezTo>
                  <a:cubicBezTo>
                    <a:pt x="198700" y="3990597"/>
                    <a:pt x="209713" y="4012475"/>
                    <a:pt x="222202" y="4033711"/>
                  </a:cubicBezTo>
                  <a:cubicBezTo>
                    <a:pt x="246047" y="4076612"/>
                    <a:pt x="272615" y="4118225"/>
                    <a:pt x="299980" y="4159303"/>
                  </a:cubicBezTo>
                  <a:cubicBezTo>
                    <a:pt x="327230" y="4200488"/>
                    <a:pt x="356410" y="4240599"/>
                    <a:pt x="385818" y="4280604"/>
                  </a:cubicBezTo>
                  <a:cubicBezTo>
                    <a:pt x="415679" y="4320287"/>
                    <a:pt x="446676" y="4359434"/>
                    <a:pt x="477786" y="4398474"/>
                  </a:cubicBezTo>
                  <a:lnTo>
                    <a:pt x="609756" y="4559213"/>
                  </a:lnTo>
                  <a:lnTo>
                    <a:pt x="480825" y="4559213"/>
                  </a:lnTo>
                  <a:lnTo>
                    <a:pt x="404211" y="4446629"/>
                  </a:lnTo>
                  <a:cubicBezTo>
                    <a:pt x="376166" y="4404802"/>
                    <a:pt x="348461" y="4362759"/>
                    <a:pt x="321439" y="4320180"/>
                  </a:cubicBezTo>
                  <a:cubicBezTo>
                    <a:pt x="294415" y="4277601"/>
                    <a:pt x="267619" y="4234915"/>
                    <a:pt x="242640" y="4190941"/>
                  </a:cubicBezTo>
                  <a:cubicBezTo>
                    <a:pt x="192568" y="4103424"/>
                    <a:pt x="146584" y="4013334"/>
                    <a:pt x="109909" y="3919809"/>
                  </a:cubicBezTo>
                  <a:cubicBezTo>
                    <a:pt x="72554" y="3826608"/>
                    <a:pt x="44850" y="3729975"/>
                    <a:pt x="26229" y="3632054"/>
                  </a:cubicBezTo>
                  <a:cubicBezTo>
                    <a:pt x="8403" y="3534134"/>
                    <a:pt x="0" y="3434711"/>
                    <a:pt x="0" y="3335503"/>
                  </a:cubicBezTo>
                  <a:cubicBezTo>
                    <a:pt x="1476" y="2939959"/>
                    <a:pt x="82433" y="2545488"/>
                    <a:pt x="234352" y="2173647"/>
                  </a:cubicBezTo>
                  <a:cubicBezTo>
                    <a:pt x="272502" y="2080767"/>
                    <a:pt x="313831" y="1988745"/>
                    <a:pt x="360384" y="1898869"/>
                  </a:cubicBezTo>
                  <a:cubicBezTo>
                    <a:pt x="406255" y="1808669"/>
                    <a:pt x="456781" y="1720402"/>
                    <a:pt x="511282" y="1634172"/>
                  </a:cubicBezTo>
                  <a:cubicBezTo>
                    <a:pt x="620396" y="1461818"/>
                    <a:pt x="744951" y="1296973"/>
                    <a:pt x="884381" y="1143281"/>
                  </a:cubicBezTo>
                  <a:cubicBezTo>
                    <a:pt x="954438" y="1066703"/>
                    <a:pt x="1027559" y="992378"/>
                    <a:pt x="1104768" y="921806"/>
                  </a:cubicBezTo>
                  <a:cubicBezTo>
                    <a:pt x="1123956" y="904003"/>
                    <a:pt x="1143258" y="886414"/>
                    <a:pt x="1163128" y="869254"/>
                  </a:cubicBezTo>
                  <a:cubicBezTo>
                    <a:pt x="1182885" y="851985"/>
                    <a:pt x="1202300" y="834396"/>
                    <a:pt x="1222624" y="817773"/>
                  </a:cubicBezTo>
                  <a:cubicBezTo>
                    <a:pt x="1262819" y="783988"/>
                    <a:pt x="1304034" y="751277"/>
                    <a:pt x="1345591" y="718886"/>
                  </a:cubicBezTo>
                  <a:cubicBezTo>
                    <a:pt x="1512612" y="590184"/>
                    <a:pt x="1693030" y="476176"/>
                    <a:pt x="1883100" y="378362"/>
                  </a:cubicBezTo>
                  <a:cubicBezTo>
                    <a:pt x="2263126" y="182628"/>
                    <a:pt x="2685504" y="54677"/>
                    <a:pt x="3118895" y="13600"/>
                  </a:cubicBezTo>
                  <a:cubicBezTo>
                    <a:pt x="3227044" y="3304"/>
                    <a:pt x="3336102" y="-1067"/>
                    <a:pt x="3444904" y="22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2CECE0-15B8-4DAB-B839-B0082C6F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4598" y="2512952"/>
              <a:ext cx="5307644" cy="4336518"/>
            </a:xfrm>
            <a:custGeom>
              <a:avLst/>
              <a:gdLst>
                <a:gd name="connsiteX0" fmla="*/ 5307644 w 5307644"/>
                <a:gd name="connsiteY0" fmla="*/ 4310537 h 4336518"/>
                <a:gd name="connsiteX1" fmla="*/ 5307644 w 5307644"/>
                <a:gd name="connsiteY1" fmla="*/ 4336518 h 4336518"/>
                <a:gd name="connsiteX2" fmla="*/ 5271469 w 5307644"/>
                <a:gd name="connsiteY2" fmla="*/ 4336518 h 4336518"/>
                <a:gd name="connsiteX3" fmla="*/ 3433280 w 5307644"/>
                <a:gd name="connsiteY3" fmla="*/ 1379 h 4336518"/>
                <a:gd name="connsiteX4" fmla="*/ 3739290 w 5307644"/>
                <a:gd name="connsiteY4" fmla="*/ 5668 h 4336518"/>
                <a:gd name="connsiteX5" fmla="*/ 4345494 w 5307644"/>
                <a:gd name="connsiteY5" fmla="*/ 94581 h 4336518"/>
                <a:gd name="connsiteX6" fmla="*/ 4922289 w 5307644"/>
                <a:gd name="connsiteY6" fmla="*/ 300933 h 4336518"/>
                <a:gd name="connsiteX7" fmla="*/ 5188801 w 5307644"/>
                <a:gd name="connsiteY7" fmla="*/ 449771 h 4336518"/>
                <a:gd name="connsiteX8" fmla="*/ 5307644 w 5307644"/>
                <a:gd name="connsiteY8" fmla="*/ 531018 h 4336518"/>
                <a:gd name="connsiteX9" fmla="*/ 5307644 w 5307644"/>
                <a:gd name="connsiteY9" fmla="*/ 868543 h 4336518"/>
                <a:gd name="connsiteX10" fmla="*/ 5256558 w 5307644"/>
                <a:gd name="connsiteY10" fmla="*/ 823998 h 4336518"/>
                <a:gd name="connsiteX11" fmla="*/ 4794554 w 5307644"/>
                <a:gd name="connsiteY11" fmla="*/ 538923 h 4336518"/>
                <a:gd name="connsiteX12" fmla="*/ 4274643 w 5307644"/>
                <a:gd name="connsiteY12" fmla="*/ 359921 h 4336518"/>
                <a:gd name="connsiteX13" fmla="*/ 3722940 w 5307644"/>
                <a:gd name="connsiteY13" fmla="*/ 285703 h 4336518"/>
                <a:gd name="connsiteX14" fmla="*/ 3163858 w 5307644"/>
                <a:gd name="connsiteY14" fmla="*/ 304579 h 4336518"/>
                <a:gd name="connsiteX15" fmla="*/ 2615108 w 5307644"/>
                <a:gd name="connsiteY15" fmla="*/ 413546 h 4336518"/>
                <a:gd name="connsiteX16" fmla="*/ 2090201 w 5307644"/>
                <a:gd name="connsiteY16" fmla="*/ 603167 h 4336518"/>
                <a:gd name="connsiteX17" fmla="*/ 1152228 w 5307644"/>
                <a:gd name="connsiteY17" fmla="*/ 1185758 h 4336518"/>
                <a:gd name="connsiteX18" fmla="*/ 768796 w 5307644"/>
                <a:gd name="connsiteY18" fmla="*/ 1574544 h 4336518"/>
                <a:gd name="connsiteX19" fmla="*/ 465637 w 5307644"/>
                <a:gd name="connsiteY19" fmla="*/ 2021033 h 4336518"/>
                <a:gd name="connsiteX20" fmla="*/ 259898 w 5307644"/>
                <a:gd name="connsiteY20" fmla="*/ 2514605 h 4336518"/>
                <a:gd name="connsiteX21" fmla="*/ 185075 w 5307644"/>
                <a:gd name="connsiteY21" fmla="*/ 3040781 h 4336518"/>
                <a:gd name="connsiteX22" fmla="*/ 216639 w 5307644"/>
                <a:gd name="connsiteY22" fmla="*/ 3298400 h 4336518"/>
                <a:gd name="connsiteX23" fmla="*/ 309857 w 5307644"/>
                <a:gd name="connsiteY23" fmla="*/ 3539393 h 4336518"/>
                <a:gd name="connsiteX24" fmla="*/ 374918 w 5307644"/>
                <a:gd name="connsiteY24" fmla="*/ 3652866 h 4336518"/>
                <a:gd name="connsiteX25" fmla="*/ 449628 w 5307644"/>
                <a:gd name="connsiteY25" fmla="*/ 3762691 h 4336518"/>
                <a:gd name="connsiteX26" fmla="*/ 622212 w 5307644"/>
                <a:gd name="connsiteY26" fmla="*/ 3974942 h 4336518"/>
                <a:gd name="connsiteX27" fmla="*/ 808989 w 5307644"/>
                <a:gd name="connsiteY27" fmla="*/ 4188802 h 4336518"/>
                <a:gd name="connsiteX28" fmla="*/ 901868 w 5307644"/>
                <a:gd name="connsiteY28" fmla="*/ 4300450 h 4336518"/>
                <a:gd name="connsiteX29" fmla="*/ 931233 w 5307644"/>
                <a:gd name="connsiteY29" fmla="*/ 4336518 h 4336518"/>
                <a:gd name="connsiteX30" fmla="*/ 512426 w 5307644"/>
                <a:gd name="connsiteY30" fmla="*/ 4336518 h 4336518"/>
                <a:gd name="connsiteX31" fmla="*/ 379799 w 5307644"/>
                <a:gd name="connsiteY31" fmla="*/ 4138930 h 4336518"/>
                <a:gd name="connsiteX32" fmla="*/ 226177 w 5307644"/>
                <a:gd name="connsiteY32" fmla="*/ 3891071 h 4336518"/>
                <a:gd name="connsiteX33" fmla="*/ 156916 w 5307644"/>
                <a:gd name="connsiteY33" fmla="*/ 3759688 h 4336518"/>
                <a:gd name="connsiteX34" fmla="*/ 98101 w 5307644"/>
                <a:gd name="connsiteY34" fmla="*/ 3622191 h 4336518"/>
                <a:gd name="connsiteX35" fmla="*/ 53025 w 5307644"/>
                <a:gd name="connsiteY35" fmla="*/ 3479547 h 4336518"/>
                <a:gd name="connsiteX36" fmla="*/ 36221 w 5307644"/>
                <a:gd name="connsiteY36" fmla="*/ 3406831 h 4336518"/>
                <a:gd name="connsiteX37" fmla="*/ 28841 w 5307644"/>
                <a:gd name="connsiteY37" fmla="*/ 3370365 h 4336518"/>
                <a:gd name="connsiteX38" fmla="*/ 22709 w 5307644"/>
                <a:gd name="connsiteY38" fmla="*/ 3333792 h 4336518"/>
                <a:gd name="connsiteX39" fmla="*/ 0 w 5307644"/>
                <a:gd name="connsiteY39" fmla="*/ 3040781 h 4336518"/>
                <a:gd name="connsiteX40" fmla="*/ 63017 w 5307644"/>
                <a:gd name="connsiteY40" fmla="*/ 2469880 h 4336518"/>
                <a:gd name="connsiteX41" fmla="*/ 252405 w 5307644"/>
                <a:gd name="connsiteY41" fmla="*/ 1922897 h 4336518"/>
                <a:gd name="connsiteX42" fmla="*/ 962499 w 5307644"/>
                <a:gd name="connsiteY42" fmla="*/ 993992 h 4336518"/>
                <a:gd name="connsiteX43" fmla="*/ 1433359 w 5307644"/>
                <a:gd name="connsiteY43" fmla="*/ 630088 h 4336518"/>
                <a:gd name="connsiteX44" fmla="*/ 1959628 w 5307644"/>
                <a:gd name="connsiteY44" fmla="*/ 341151 h 4336518"/>
                <a:gd name="connsiteX45" fmla="*/ 3127865 w 5307644"/>
                <a:gd name="connsiteY45" fmla="*/ 22508 h 4336518"/>
                <a:gd name="connsiteX46" fmla="*/ 3433280 w 5307644"/>
                <a:gd name="connsiteY46" fmla="*/ 1379 h 4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07644" h="4336518">
                  <a:moveTo>
                    <a:pt x="5307644" y="4310537"/>
                  </a:moveTo>
                  <a:lnTo>
                    <a:pt x="5307644" y="4336518"/>
                  </a:lnTo>
                  <a:lnTo>
                    <a:pt x="5271469" y="4336518"/>
                  </a:lnTo>
                  <a:close/>
                  <a:moveTo>
                    <a:pt x="3433280" y="1379"/>
                  </a:moveTo>
                  <a:cubicBezTo>
                    <a:pt x="3535397" y="-1410"/>
                    <a:pt x="3637614" y="38"/>
                    <a:pt x="3739290" y="5668"/>
                  </a:cubicBezTo>
                  <a:cubicBezTo>
                    <a:pt x="3942986" y="17360"/>
                    <a:pt x="4146567" y="45995"/>
                    <a:pt x="4345494" y="94581"/>
                  </a:cubicBezTo>
                  <a:cubicBezTo>
                    <a:pt x="4544420" y="143059"/>
                    <a:pt x="4738691" y="211700"/>
                    <a:pt x="4922289" y="300933"/>
                  </a:cubicBezTo>
                  <a:cubicBezTo>
                    <a:pt x="5013975" y="345550"/>
                    <a:pt x="5103219" y="395127"/>
                    <a:pt x="5188801" y="449771"/>
                  </a:cubicBezTo>
                  <a:lnTo>
                    <a:pt x="5307644" y="531018"/>
                  </a:lnTo>
                  <a:lnTo>
                    <a:pt x="5307644" y="868543"/>
                  </a:lnTo>
                  <a:lnTo>
                    <a:pt x="5256558" y="823998"/>
                  </a:lnTo>
                  <a:cubicBezTo>
                    <a:pt x="5114289" y="712993"/>
                    <a:pt x="4959758" y="616466"/>
                    <a:pt x="4794554" y="538923"/>
                  </a:cubicBezTo>
                  <a:cubicBezTo>
                    <a:pt x="4629462" y="461166"/>
                    <a:pt x="4454722" y="401534"/>
                    <a:pt x="4274643" y="359921"/>
                  </a:cubicBezTo>
                  <a:cubicBezTo>
                    <a:pt x="4094566" y="318200"/>
                    <a:pt x="3909491" y="294176"/>
                    <a:pt x="3722940" y="285703"/>
                  </a:cubicBezTo>
                  <a:cubicBezTo>
                    <a:pt x="3536050" y="276800"/>
                    <a:pt x="3349387" y="282700"/>
                    <a:pt x="3163858" y="304579"/>
                  </a:cubicBezTo>
                  <a:cubicBezTo>
                    <a:pt x="2978444" y="326565"/>
                    <a:pt x="2794732" y="363353"/>
                    <a:pt x="2615108" y="413546"/>
                  </a:cubicBezTo>
                  <a:cubicBezTo>
                    <a:pt x="2435370" y="463526"/>
                    <a:pt x="2260060" y="528198"/>
                    <a:pt x="2090201" y="603167"/>
                  </a:cubicBezTo>
                  <a:cubicBezTo>
                    <a:pt x="1749461" y="751496"/>
                    <a:pt x="1431316" y="948195"/>
                    <a:pt x="1152228" y="1185758"/>
                  </a:cubicBezTo>
                  <a:cubicBezTo>
                    <a:pt x="1013139" y="1304915"/>
                    <a:pt x="884268" y="1434903"/>
                    <a:pt x="768796" y="1574544"/>
                  </a:cubicBezTo>
                  <a:cubicBezTo>
                    <a:pt x="653096" y="1713971"/>
                    <a:pt x="551021" y="1863481"/>
                    <a:pt x="465637" y="2021033"/>
                  </a:cubicBezTo>
                  <a:cubicBezTo>
                    <a:pt x="380253" y="2178478"/>
                    <a:pt x="309176" y="2343324"/>
                    <a:pt x="259898" y="2514605"/>
                  </a:cubicBezTo>
                  <a:cubicBezTo>
                    <a:pt x="210508" y="2685457"/>
                    <a:pt x="184960" y="2863065"/>
                    <a:pt x="185075" y="3040781"/>
                  </a:cubicBezTo>
                  <a:cubicBezTo>
                    <a:pt x="186096" y="3128084"/>
                    <a:pt x="195180" y="3214743"/>
                    <a:pt x="216639" y="3298400"/>
                  </a:cubicBezTo>
                  <a:cubicBezTo>
                    <a:pt x="237759" y="3382163"/>
                    <a:pt x="270572" y="3462280"/>
                    <a:pt x="309857" y="3539393"/>
                  </a:cubicBezTo>
                  <a:cubicBezTo>
                    <a:pt x="329727" y="3577897"/>
                    <a:pt x="351755" y="3615649"/>
                    <a:pt x="374918" y="3652866"/>
                  </a:cubicBezTo>
                  <a:cubicBezTo>
                    <a:pt x="398420" y="3689974"/>
                    <a:pt x="423514" y="3726548"/>
                    <a:pt x="449628" y="3762691"/>
                  </a:cubicBezTo>
                  <a:cubicBezTo>
                    <a:pt x="502539" y="3834764"/>
                    <a:pt x="561354" y="3904692"/>
                    <a:pt x="622212" y="3974942"/>
                  </a:cubicBezTo>
                  <a:cubicBezTo>
                    <a:pt x="683071" y="4045299"/>
                    <a:pt x="746655" y="4115657"/>
                    <a:pt x="808989" y="4188802"/>
                  </a:cubicBezTo>
                  <a:cubicBezTo>
                    <a:pt x="840214" y="4225267"/>
                    <a:pt x="871097" y="4262591"/>
                    <a:pt x="901868" y="4300450"/>
                  </a:cubicBezTo>
                  <a:lnTo>
                    <a:pt x="931233" y="4336518"/>
                  </a:lnTo>
                  <a:lnTo>
                    <a:pt x="512426" y="4336518"/>
                  </a:lnTo>
                  <a:lnTo>
                    <a:pt x="379799" y="4138930"/>
                  </a:lnTo>
                  <a:cubicBezTo>
                    <a:pt x="327002" y="4059028"/>
                    <a:pt x="274886" y="3976765"/>
                    <a:pt x="226177" y="3891071"/>
                  </a:cubicBezTo>
                  <a:cubicBezTo>
                    <a:pt x="201878" y="3848171"/>
                    <a:pt x="178376" y="3804519"/>
                    <a:pt x="156916" y="3759688"/>
                  </a:cubicBezTo>
                  <a:cubicBezTo>
                    <a:pt x="135570" y="3714750"/>
                    <a:pt x="115700" y="3668954"/>
                    <a:pt x="98101" y="3622191"/>
                  </a:cubicBezTo>
                  <a:cubicBezTo>
                    <a:pt x="80842" y="3575323"/>
                    <a:pt x="65514" y="3527810"/>
                    <a:pt x="53025" y="3479547"/>
                  </a:cubicBezTo>
                  <a:cubicBezTo>
                    <a:pt x="47121" y="3455416"/>
                    <a:pt x="41103" y="3431176"/>
                    <a:pt x="36221" y="3406831"/>
                  </a:cubicBezTo>
                  <a:lnTo>
                    <a:pt x="28841" y="3370365"/>
                  </a:lnTo>
                  <a:lnTo>
                    <a:pt x="22709" y="3333792"/>
                  </a:lnTo>
                  <a:cubicBezTo>
                    <a:pt x="6700" y="3236194"/>
                    <a:pt x="0" y="3138058"/>
                    <a:pt x="0" y="3040781"/>
                  </a:cubicBezTo>
                  <a:cubicBezTo>
                    <a:pt x="454" y="2849337"/>
                    <a:pt x="21687" y="2657893"/>
                    <a:pt x="63017" y="2469880"/>
                  </a:cubicBezTo>
                  <a:cubicBezTo>
                    <a:pt x="104233" y="2281976"/>
                    <a:pt x="167362" y="2097718"/>
                    <a:pt x="252405" y="1922897"/>
                  </a:cubicBezTo>
                  <a:cubicBezTo>
                    <a:pt x="423286" y="1573257"/>
                    <a:pt x="670922" y="1260405"/>
                    <a:pt x="962499" y="993992"/>
                  </a:cubicBezTo>
                  <a:cubicBezTo>
                    <a:pt x="1108628" y="860786"/>
                    <a:pt x="1266566" y="739269"/>
                    <a:pt x="1433359" y="630088"/>
                  </a:cubicBezTo>
                  <a:cubicBezTo>
                    <a:pt x="1600380" y="521013"/>
                    <a:pt x="1776144" y="423843"/>
                    <a:pt x="1959628" y="341151"/>
                  </a:cubicBezTo>
                  <a:cubicBezTo>
                    <a:pt x="2327051" y="176950"/>
                    <a:pt x="2722633" y="68411"/>
                    <a:pt x="3127865" y="22508"/>
                  </a:cubicBezTo>
                  <a:cubicBezTo>
                    <a:pt x="3229145" y="11193"/>
                    <a:pt x="3331163" y="4168"/>
                    <a:pt x="3433280" y="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5373BF-BD61-4FCF-8ECF-21DFEBE0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4026353 h 4311738"/>
                <a:gd name="connsiteX1" fmla="*/ 5308830 w 5308830"/>
                <a:gd name="connsiteY1" fmla="*/ 4311738 h 4311738"/>
                <a:gd name="connsiteX2" fmla="*/ 4948051 w 5308830"/>
                <a:gd name="connsiteY2" fmla="*/ 4311738 h 4311738"/>
                <a:gd name="connsiteX3" fmla="*/ 5002803 w 5308830"/>
                <a:gd name="connsiteY3" fmla="*/ 4271506 h 4311738"/>
                <a:gd name="connsiteX4" fmla="*/ 5221147 w 5308830"/>
                <a:gd name="connsiteY4" fmla="*/ 4102386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314056 h 4311738"/>
                <a:gd name="connsiteX9" fmla="*/ 5241798 w 5308830"/>
                <a:gd name="connsiteY9" fmla="*/ 1229961 h 4311738"/>
                <a:gd name="connsiteX10" fmla="*/ 4547599 w 5308830"/>
                <a:gd name="connsiteY10" fmla="*/ 723841 h 4311738"/>
                <a:gd name="connsiteX11" fmla="*/ 3595773 w 5308830"/>
                <a:gd name="connsiteY11" fmla="*/ 536258 h 4311738"/>
                <a:gd name="connsiteX12" fmla="*/ 2484874 w 5308830"/>
                <a:gd name="connsiteY12" fmla="*/ 738106 h 4311738"/>
                <a:gd name="connsiteX13" fmla="*/ 1497964 w 5308830"/>
                <a:gd name="connsiteY13" fmla="*/ 1292596 h 4311738"/>
                <a:gd name="connsiteX14" fmla="*/ 815348 w 5308830"/>
                <a:gd name="connsiteY14" fmla="*/ 2092157 h 4311738"/>
                <a:gd name="connsiteX15" fmla="*/ 567825 w 5308830"/>
                <a:gd name="connsiteY15" fmla="*/ 3022671 h 4311738"/>
                <a:gd name="connsiteX16" fmla="*/ 977486 w 5308830"/>
                <a:gd name="connsiteY16" fmla="*/ 3886690 h 4311738"/>
                <a:gd name="connsiteX17" fmla="*/ 1183907 w 5308830"/>
                <a:gd name="connsiteY17" fmla="*/ 4160932 h 4311738"/>
                <a:gd name="connsiteX18" fmla="*/ 1285607 w 5308830"/>
                <a:gd name="connsiteY18" fmla="*/ 4296799 h 4311738"/>
                <a:gd name="connsiteX19" fmla="*/ 1297817 w 5308830"/>
                <a:gd name="connsiteY19" fmla="*/ 4311738 h 4311738"/>
                <a:gd name="connsiteX20" fmla="*/ 602176 w 5308830"/>
                <a:gd name="connsiteY20" fmla="*/ 4311738 h 4311738"/>
                <a:gd name="connsiteX21" fmla="*/ 583893 w 5308830"/>
                <a:gd name="connsiteY21" fmla="*/ 4287205 h 4311738"/>
                <a:gd name="connsiteX22" fmla="*/ 0 w 5308830"/>
                <a:gd name="connsiteY22" fmla="*/ 3022564 h 4311738"/>
                <a:gd name="connsiteX23" fmla="*/ 3595773 w 5308830"/>
                <a:gd name="connsiteY23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08830" h="4311738">
                  <a:moveTo>
                    <a:pt x="5308830" y="4026353"/>
                  </a:moveTo>
                  <a:lnTo>
                    <a:pt x="5308830" y="4311738"/>
                  </a:lnTo>
                  <a:lnTo>
                    <a:pt x="4948051" y="4311738"/>
                  </a:lnTo>
                  <a:lnTo>
                    <a:pt x="5002803" y="4271506"/>
                  </a:lnTo>
                  <a:cubicBezTo>
                    <a:pt x="5078400" y="4214990"/>
                    <a:pt x="5151610" y="4158780"/>
                    <a:pt x="5221147" y="4102386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314056"/>
                  </a:lnTo>
                  <a:lnTo>
                    <a:pt x="5241798" y="1229961"/>
                  </a:lnTo>
                  <a:cubicBezTo>
                    <a:pt x="5047072" y="1010846"/>
                    <a:pt x="4813516" y="840530"/>
                    <a:pt x="4547599" y="723841"/>
                  </a:cubicBezTo>
                  <a:cubicBezTo>
                    <a:pt x="4263856" y="599429"/>
                    <a:pt x="3943667" y="536258"/>
                    <a:pt x="3595773" y="536258"/>
                  </a:cubicBezTo>
                  <a:cubicBezTo>
                    <a:pt x="3226761" y="536258"/>
                    <a:pt x="2852980" y="604041"/>
                    <a:pt x="2484874" y="738106"/>
                  </a:cubicBezTo>
                  <a:cubicBezTo>
                    <a:pt x="2126422" y="868309"/>
                    <a:pt x="1785227" y="1060075"/>
                    <a:pt x="1497964" y="1292596"/>
                  </a:cubicBezTo>
                  <a:cubicBezTo>
                    <a:pt x="1205707" y="1529085"/>
                    <a:pt x="976010" y="1798180"/>
                    <a:pt x="815348" y="2092157"/>
                  </a:cubicBezTo>
                  <a:cubicBezTo>
                    <a:pt x="651166" y="2392675"/>
                    <a:pt x="567825" y="2705743"/>
                    <a:pt x="567825" y="3022671"/>
                  </a:cubicBezTo>
                  <a:cubicBezTo>
                    <a:pt x="567825" y="3341852"/>
                    <a:pt x="700784" y="3528255"/>
                    <a:pt x="977486" y="3886690"/>
                  </a:cubicBezTo>
                  <a:cubicBezTo>
                    <a:pt x="1044249" y="3973134"/>
                    <a:pt x="1113283" y="4062582"/>
                    <a:pt x="1183907" y="4160932"/>
                  </a:cubicBezTo>
                  <a:cubicBezTo>
                    <a:pt x="1217636" y="4207895"/>
                    <a:pt x="1251520" y="4253175"/>
                    <a:pt x="1285607" y="4296799"/>
                  </a:cubicBezTo>
                  <a:lnTo>
                    <a:pt x="1297817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6B45AB-7CCC-4949-9DC2-116644B5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3880900 h 4311738"/>
                <a:gd name="connsiteX1" fmla="*/ 5308830 w 5308830"/>
                <a:gd name="connsiteY1" fmla="*/ 4311738 h 4311738"/>
                <a:gd name="connsiteX2" fmla="*/ 4763109 w 5308830"/>
                <a:gd name="connsiteY2" fmla="*/ 4311738 h 4311738"/>
                <a:gd name="connsiteX3" fmla="*/ 4929066 w 5308830"/>
                <a:gd name="connsiteY3" fmla="*/ 4189789 h 4311738"/>
                <a:gd name="connsiteX4" fmla="*/ 5142959 w 5308830"/>
                <a:gd name="connsiteY4" fmla="*/ 4024320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498438 h 4311738"/>
                <a:gd name="connsiteX9" fmla="*/ 5289422 w 5308830"/>
                <a:gd name="connsiteY9" fmla="*/ 1468062 h 4311738"/>
                <a:gd name="connsiteX10" fmla="*/ 5154710 w 5308830"/>
                <a:gd name="connsiteY10" fmla="*/ 1298924 h 4311738"/>
                <a:gd name="connsiteX11" fmla="*/ 4499685 w 5308830"/>
                <a:gd name="connsiteY11" fmla="*/ 821118 h 4311738"/>
                <a:gd name="connsiteX12" fmla="*/ 3595773 w 5308830"/>
                <a:gd name="connsiteY12" fmla="*/ 643510 h 4311738"/>
                <a:gd name="connsiteX13" fmla="*/ 2525523 w 5308830"/>
                <a:gd name="connsiteY13" fmla="*/ 838172 h 4311738"/>
                <a:gd name="connsiteX14" fmla="*/ 1571767 w 5308830"/>
                <a:gd name="connsiteY14" fmla="*/ 1374000 h 4311738"/>
                <a:gd name="connsiteX15" fmla="*/ 916173 w 5308830"/>
                <a:gd name="connsiteY15" fmla="*/ 2141277 h 4311738"/>
                <a:gd name="connsiteX16" fmla="*/ 681254 w 5308830"/>
                <a:gd name="connsiteY16" fmla="*/ 3022671 h 4311738"/>
                <a:gd name="connsiteX17" fmla="*/ 1069115 w 5308830"/>
                <a:gd name="connsiteY17" fmla="*/ 3823519 h 4311738"/>
                <a:gd name="connsiteX18" fmla="*/ 1277807 w 5308830"/>
                <a:gd name="connsiteY18" fmla="*/ 4100764 h 4311738"/>
                <a:gd name="connsiteX19" fmla="*/ 1373308 w 5308830"/>
                <a:gd name="connsiteY19" fmla="*/ 4228488 h 4311738"/>
                <a:gd name="connsiteX20" fmla="*/ 1441062 w 5308830"/>
                <a:gd name="connsiteY20" fmla="*/ 4311738 h 4311738"/>
                <a:gd name="connsiteX21" fmla="*/ 602176 w 5308830"/>
                <a:gd name="connsiteY21" fmla="*/ 4311738 h 4311738"/>
                <a:gd name="connsiteX22" fmla="*/ 583893 w 5308830"/>
                <a:gd name="connsiteY22" fmla="*/ 4287205 h 4311738"/>
                <a:gd name="connsiteX23" fmla="*/ 0 w 5308830"/>
                <a:gd name="connsiteY23" fmla="*/ 3022564 h 4311738"/>
                <a:gd name="connsiteX24" fmla="*/ 3595773 w 5308830"/>
                <a:gd name="connsiteY24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8830" h="4311738">
                  <a:moveTo>
                    <a:pt x="5308830" y="3880900"/>
                  </a:moveTo>
                  <a:lnTo>
                    <a:pt x="5308830" y="4311738"/>
                  </a:lnTo>
                  <a:lnTo>
                    <a:pt x="4763109" y="4311738"/>
                  </a:lnTo>
                  <a:lnTo>
                    <a:pt x="4929066" y="4189789"/>
                  </a:lnTo>
                  <a:cubicBezTo>
                    <a:pt x="5003230" y="4134367"/>
                    <a:pt x="5074975" y="4079340"/>
                    <a:pt x="5142959" y="4024320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498438"/>
                  </a:lnTo>
                  <a:lnTo>
                    <a:pt x="5289422" y="1468062"/>
                  </a:lnTo>
                  <a:cubicBezTo>
                    <a:pt x="5247242" y="1408963"/>
                    <a:pt x="5202313" y="1352510"/>
                    <a:pt x="5154710" y="1298924"/>
                  </a:cubicBezTo>
                  <a:cubicBezTo>
                    <a:pt x="4970772" y="1091928"/>
                    <a:pt x="4750500" y="931159"/>
                    <a:pt x="4499685" y="821118"/>
                  </a:cubicBezTo>
                  <a:cubicBezTo>
                    <a:pt x="4231156" y="703248"/>
                    <a:pt x="3926977" y="643510"/>
                    <a:pt x="3595773" y="643510"/>
                  </a:cubicBezTo>
                  <a:cubicBezTo>
                    <a:pt x="3245836" y="643510"/>
                    <a:pt x="2875688" y="710757"/>
                    <a:pt x="2525523" y="838172"/>
                  </a:cubicBezTo>
                  <a:cubicBezTo>
                    <a:pt x="2179105" y="964084"/>
                    <a:pt x="1849265" y="1149415"/>
                    <a:pt x="1571767" y="1374000"/>
                  </a:cubicBezTo>
                  <a:cubicBezTo>
                    <a:pt x="1294611" y="1598264"/>
                    <a:pt x="1067980" y="1863603"/>
                    <a:pt x="916173" y="2141277"/>
                  </a:cubicBezTo>
                  <a:cubicBezTo>
                    <a:pt x="760280" y="2426459"/>
                    <a:pt x="681254" y="2723010"/>
                    <a:pt x="681254" y="3022671"/>
                  </a:cubicBezTo>
                  <a:cubicBezTo>
                    <a:pt x="681254" y="3309032"/>
                    <a:pt x="800134" y="3475166"/>
                    <a:pt x="1069115" y="3823519"/>
                  </a:cubicBezTo>
                  <a:cubicBezTo>
                    <a:pt x="1136445" y="3910714"/>
                    <a:pt x="1206047" y="4000912"/>
                    <a:pt x="1277807" y="4100764"/>
                  </a:cubicBezTo>
                  <a:cubicBezTo>
                    <a:pt x="1309528" y="4144925"/>
                    <a:pt x="1341351" y="4187490"/>
                    <a:pt x="1373308" y="4228488"/>
                  </a:cubicBezTo>
                  <a:lnTo>
                    <a:pt x="1441062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D22245-3D67-419C-A6B5-DD0EB0D8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3758" y="0"/>
            <a:ext cx="5081407" cy="3133064"/>
            <a:chOff x="5907711" y="0"/>
            <a:chExt cx="5081407" cy="3133064"/>
          </a:xfrm>
          <a:solidFill>
            <a:schemeClr val="accent5">
              <a:alpha val="5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A64720-9AA0-4796-8E62-15672228C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9200" y="0"/>
              <a:ext cx="5069918" cy="3111852"/>
            </a:xfrm>
            <a:custGeom>
              <a:avLst/>
              <a:gdLst>
                <a:gd name="connsiteX0" fmla="*/ 145909 w 5069918"/>
                <a:gd name="connsiteY0" fmla="*/ 0 h 3111852"/>
                <a:gd name="connsiteX1" fmla="*/ 205279 w 5069918"/>
                <a:gd name="connsiteY1" fmla="*/ 0 h 3111852"/>
                <a:gd name="connsiteX2" fmla="*/ 202868 w 5069918"/>
                <a:gd name="connsiteY2" fmla="*/ 5043 h 3111852"/>
                <a:gd name="connsiteX3" fmla="*/ 191273 w 5069918"/>
                <a:gd name="connsiteY3" fmla="*/ 30818 h 3111852"/>
                <a:gd name="connsiteX4" fmla="*/ 169129 w 5069918"/>
                <a:gd name="connsiteY4" fmla="*/ 82781 h 3111852"/>
                <a:gd name="connsiteX5" fmla="*/ 148381 w 5069918"/>
                <a:gd name="connsiteY5" fmla="*/ 135320 h 3111852"/>
                <a:gd name="connsiteX6" fmla="*/ 80903 w 5069918"/>
                <a:gd name="connsiteY6" fmla="*/ 350499 h 3111852"/>
                <a:gd name="connsiteX7" fmla="*/ 26154 w 5069918"/>
                <a:gd name="connsiteY7" fmla="*/ 796339 h 3111852"/>
                <a:gd name="connsiteX8" fmla="*/ 49170 w 5069918"/>
                <a:gd name="connsiteY8" fmla="*/ 1018931 h 3111852"/>
                <a:gd name="connsiteX9" fmla="*/ 119437 w 5069918"/>
                <a:gd name="connsiteY9" fmla="*/ 1231804 h 3111852"/>
                <a:gd name="connsiteX10" fmla="*/ 143672 w 5069918"/>
                <a:gd name="connsiteY10" fmla="*/ 1282696 h 3111852"/>
                <a:gd name="connsiteX11" fmla="*/ 170611 w 5069918"/>
                <a:gd name="connsiteY11" fmla="*/ 1332436 h 3111852"/>
                <a:gd name="connsiteX12" fmla="*/ 230330 w 5069918"/>
                <a:gd name="connsiteY12" fmla="*/ 1428867 h 3111852"/>
                <a:gd name="connsiteX13" fmla="*/ 296237 w 5069918"/>
                <a:gd name="connsiteY13" fmla="*/ 1522004 h 3111852"/>
                <a:gd name="connsiteX14" fmla="*/ 366853 w 5069918"/>
                <a:gd name="connsiteY14" fmla="*/ 1612506 h 3111852"/>
                <a:gd name="connsiteX15" fmla="*/ 513838 w 5069918"/>
                <a:gd name="connsiteY15" fmla="*/ 1791535 h 3111852"/>
                <a:gd name="connsiteX16" fmla="*/ 587330 w 5069918"/>
                <a:gd name="connsiteY16" fmla="*/ 1882283 h 3111852"/>
                <a:gd name="connsiteX17" fmla="*/ 658817 w 5069918"/>
                <a:gd name="connsiteY17" fmla="*/ 1974186 h 3111852"/>
                <a:gd name="connsiteX18" fmla="*/ 730305 w 5069918"/>
                <a:gd name="connsiteY18" fmla="*/ 2062959 h 3111852"/>
                <a:gd name="connsiteX19" fmla="*/ 805018 w 5069918"/>
                <a:gd name="connsiteY19" fmla="*/ 2148685 h 3111852"/>
                <a:gd name="connsiteX20" fmla="*/ 963424 w 5069918"/>
                <a:gd name="connsiteY20" fmla="*/ 2310337 h 3111852"/>
                <a:gd name="connsiteX21" fmla="*/ 1319204 w 5069918"/>
                <a:gd name="connsiteY21" fmla="*/ 2580196 h 3111852"/>
                <a:gd name="connsiteX22" fmla="*/ 1515882 w 5069918"/>
                <a:gd name="connsiteY22" fmla="*/ 2681651 h 3111852"/>
                <a:gd name="connsiteX23" fmla="*/ 1723456 w 5069918"/>
                <a:gd name="connsiteY23" fmla="*/ 2758319 h 3111852"/>
                <a:gd name="connsiteX24" fmla="*/ 1939662 w 5069918"/>
                <a:gd name="connsiteY24" fmla="*/ 2811269 h 3111852"/>
                <a:gd name="connsiteX25" fmla="*/ 2162581 w 5069918"/>
                <a:gd name="connsiteY25" fmla="*/ 2840916 h 3111852"/>
                <a:gd name="connsiteX26" fmla="*/ 2389597 w 5069918"/>
                <a:gd name="connsiteY26" fmla="*/ 2850221 h 3111852"/>
                <a:gd name="connsiteX27" fmla="*/ 2446002 w 5069918"/>
                <a:gd name="connsiteY27" fmla="*/ 2849808 h 3111852"/>
                <a:gd name="connsiteX28" fmla="*/ 2473638 w 5069918"/>
                <a:gd name="connsiteY28" fmla="*/ 2849151 h 3111852"/>
                <a:gd name="connsiteX29" fmla="*/ 2501187 w 5069918"/>
                <a:gd name="connsiteY29" fmla="*/ 2847832 h 3111852"/>
                <a:gd name="connsiteX30" fmla="*/ 2610685 w 5069918"/>
                <a:gd name="connsiteY30" fmla="*/ 2838774 h 3111852"/>
                <a:gd name="connsiteX31" fmla="*/ 3033071 w 5069918"/>
                <a:gd name="connsiteY31" fmla="*/ 2730979 h 3111852"/>
                <a:gd name="connsiteX32" fmla="*/ 3232974 w 5069918"/>
                <a:gd name="connsiteY32" fmla="*/ 2637430 h 3111852"/>
                <a:gd name="connsiteX33" fmla="*/ 3425990 w 5069918"/>
                <a:gd name="connsiteY33" fmla="*/ 2523622 h 3111852"/>
                <a:gd name="connsiteX34" fmla="*/ 3613601 w 5069918"/>
                <a:gd name="connsiteY34" fmla="*/ 2394827 h 3111852"/>
                <a:gd name="connsiteX35" fmla="*/ 3706185 w 5069918"/>
                <a:gd name="connsiteY35" fmla="*/ 2326642 h 3111852"/>
                <a:gd name="connsiteX36" fmla="*/ 3799729 w 5069918"/>
                <a:gd name="connsiteY36" fmla="*/ 2255904 h 3111852"/>
                <a:gd name="connsiteX37" fmla="*/ 4175561 w 5069918"/>
                <a:gd name="connsiteY37" fmla="*/ 1976821 h 3111852"/>
                <a:gd name="connsiteX38" fmla="*/ 4517132 w 5069918"/>
                <a:gd name="connsiteY38" fmla="*/ 1683080 h 3111852"/>
                <a:gd name="connsiteX39" fmla="*/ 4659758 w 5069918"/>
                <a:gd name="connsiteY39" fmla="*/ 1519452 h 3111852"/>
                <a:gd name="connsiteX40" fmla="*/ 4773178 w 5069918"/>
                <a:gd name="connsiteY40" fmla="*/ 1340423 h 3111852"/>
                <a:gd name="connsiteX41" fmla="*/ 4892092 w 5069918"/>
                <a:gd name="connsiteY41" fmla="*/ 938311 h 3111852"/>
                <a:gd name="connsiteX42" fmla="*/ 4898804 w 5069918"/>
                <a:gd name="connsiteY42" fmla="*/ 831503 h 3111852"/>
                <a:gd name="connsiteX43" fmla="*/ 4899153 w 5069918"/>
                <a:gd name="connsiteY43" fmla="*/ 776988 h 3111852"/>
                <a:gd name="connsiteX44" fmla="*/ 4898456 w 5069918"/>
                <a:gd name="connsiteY44" fmla="*/ 721484 h 3111852"/>
                <a:gd name="connsiteX45" fmla="*/ 4886774 w 5069918"/>
                <a:gd name="connsiteY45" fmla="*/ 499635 h 3111852"/>
                <a:gd name="connsiteX46" fmla="*/ 4815896 w 5069918"/>
                <a:gd name="connsiteY46" fmla="*/ 59970 h 3111852"/>
                <a:gd name="connsiteX47" fmla="*/ 4798654 w 5069918"/>
                <a:gd name="connsiteY47" fmla="*/ 0 h 3111852"/>
                <a:gd name="connsiteX48" fmla="*/ 4909441 w 5069918"/>
                <a:gd name="connsiteY48" fmla="*/ 0 h 3111852"/>
                <a:gd name="connsiteX49" fmla="*/ 4921297 w 5069918"/>
                <a:gd name="connsiteY49" fmla="*/ 34112 h 3111852"/>
                <a:gd name="connsiteX50" fmla="*/ 5027482 w 5069918"/>
                <a:gd name="connsiteY50" fmla="*/ 483740 h 3111852"/>
                <a:gd name="connsiteX51" fmla="*/ 5058082 w 5069918"/>
                <a:gd name="connsiteY51" fmla="*/ 712837 h 3111852"/>
                <a:gd name="connsiteX52" fmla="*/ 5063486 w 5069918"/>
                <a:gd name="connsiteY52" fmla="*/ 770400 h 3111852"/>
                <a:gd name="connsiteX53" fmla="*/ 5067846 w 5069918"/>
                <a:gd name="connsiteY53" fmla="*/ 829033 h 3111852"/>
                <a:gd name="connsiteX54" fmla="*/ 5069414 w 5069918"/>
                <a:gd name="connsiteY54" fmla="*/ 948521 h 3111852"/>
                <a:gd name="connsiteX55" fmla="*/ 5040732 w 5069918"/>
                <a:gd name="connsiteY55" fmla="*/ 1188571 h 3111852"/>
                <a:gd name="connsiteX56" fmla="*/ 4964102 w 5069918"/>
                <a:gd name="connsiteY56" fmla="*/ 1421620 h 3111852"/>
                <a:gd name="connsiteX57" fmla="*/ 4689486 w 5069918"/>
                <a:gd name="connsiteY57" fmla="*/ 1828757 h 3111852"/>
                <a:gd name="connsiteX58" fmla="*/ 4333792 w 5069918"/>
                <a:gd name="connsiteY58" fmla="*/ 2155355 h 3111852"/>
                <a:gd name="connsiteX59" fmla="*/ 3965196 w 5069918"/>
                <a:gd name="connsiteY59" fmla="*/ 2446790 h 3111852"/>
                <a:gd name="connsiteX60" fmla="*/ 3873745 w 5069918"/>
                <a:gd name="connsiteY60" fmla="*/ 2519916 h 3111852"/>
                <a:gd name="connsiteX61" fmla="*/ 3779416 w 5069918"/>
                <a:gd name="connsiteY61" fmla="*/ 2593454 h 3111852"/>
                <a:gd name="connsiteX62" fmla="*/ 3582739 w 5069918"/>
                <a:gd name="connsiteY62" fmla="*/ 2735343 h 3111852"/>
                <a:gd name="connsiteX63" fmla="*/ 3371851 w 5069918"/>
                <a:gd name="connsiteY63" fmla="*/ 2865126 h 3111852"/>
                <a:gd name="connsiteX64" fmla="*/ 3143614 w 5069918"/>
                <a:gd name="connsiteY64" fmla="*/ 2974568 h 3111852"/>
                <a:gd name="connsiteX65" fmla="*/ 2643552 w 5069918"/>
                <a:gd name="connsiteY65" fmla="*/ 3101304 h 3111852"/>
                <a:gd name="connsiteX66" fmla="*/ 2514264 w 5069918"/>
                <a:gd name="connsiteY66" fmla="*/ 3110445 h 3111852"/>
                <a:gd name="connsiteX67" fmla="*/ 2481920 w 5069918"/>
                <a:gd name="connsiteY67" fmla="*/ 3111598 h 3111852"/>
                <a:gd name="connsiteX68" fmla="*/ 2449664 w 5069918"/>
                <a:gd name="connsiteY68" fmla="*/ 3111763 h 3111852"/>
                <a:gd name="connsiteX69" fmla="*/ 2386284 w 5069918"/>
                <a:gd name="connsiteY69" fmla="*/ 3111022 h 3111852"/>
                <a:gd name="connsiteX70" fmla="*/ 2260658 w 5069918"/>
                <a:gd name="connsiteY70" fmla="*/ 3106080 h 3111852"/>
                <a:gd name="connsiteX71" fmla="*/ 2134945 w 5069918"/>
                <a:gd name="connsiteY71" fmla="*/ 3094716 h 3111852"/>
                <a:gd name="connsiteX72" fmla="*/ 1884564 w 5069918"/>
                <a:gd name="connsiteY72" fmla="*/ 3054200 h 3111852"/>
                <a:gd name="connsiteX73" fmla="*/ 1639764 w 5069918"/>
                <a:gd name="connsiteY73" fmla="*/ 2984286 h 3111852"/>
                <a:gd name="connsiteX74" fmla="*/ 1407081 w 5069918"/>
                <a:gd name="connsiteY74" fmla="*/ 2882913 h 3111852"/>
                <a:gd name="connsiteX75" fmla="*/ 1193491 w 5069918"/>
                <a:gd name="connsiteY75" fmla="*/ 2750989 h 3111852"/>
                <a:gd name="connsiteX76" fmla="*/ 836141 w 5069918"/>
                <a:gd name="connsiteY76" fmla="*/ 2418627 h 3111852"/>
                <a:gd name="connsiteX77" fmla="*/ 690812 w 5069918"/>
                <a:gd name="connsiteY77" fmla="*/ 2230210 h 3111852"/>
                <a:gd name="connsiteX78" fmla="*/ 562397 w 5069918"/>
                <a:gd name="connsiteY78" fmla="*/ 2033725 h 3111852"/>
                <a:gd name="connsiteX79" fmla="*/ 502504 w 5069918"/>
                <a:gd name="connsiteY79" fmla="*/ 1936223 h 3111852"/>
                <a:gd name="connsiteX80" fmla="*/ 440258 w 5069918"/>
                <a:gd name="connsiteY80" fmla="*/ 1840368 h 3111852"/>
                <a:gd name="connsiteX81" fmla="*/ 310360 w 5069918"/>
                <a:gd name="connsiteY81" fmla="*/ 1649481 h 3111852"/>
                <a:gd name="connsiteX82" fmla="*/ 246806 w 5069918"/>
                <a:gd name="connsiteY82" fmla="*/ 1552391 h 3111852"/>
                <a:gd name="connsiteX83" fmla="*/ 186303 w 5069918"/>
                <a:gd name="connsiteY83" fmla="*/ 1453160 h 3111852"/>
                <a:gd name="connsiteX84" fmla="*/ 84390 w 5069918"/>
                <a:gd name="connsiteY84" fmla="*/ 1244980 h 3111852"/>
                <a:gd name="connsiteX85" fmla="*/ 20139 w 5069918"/>
                <a:gd name="connsiteY85" fmla="*/ 1024037 h 3111852"/>
                <a:gd name="connsiteX86" fmla="*/ 0 w 5069918"/>
                <a:gd name="connsiteY86" fmla="*/ 796339 h 3111852"/>
                <a:gd name="connsiteX87" fmla="*/ 102773 w 5069918"/>
                <a:gd name="connsiteY87" fmla="*/ 121376 h 311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069918" h="3111852">
                  <a:moveTo>
                    <a:pt x="145909" y="0"/>
                  </a:moveTo>
                  <a:lnTo>
                    <a:pt x="205279" y="0"/>
                  </a:lnTo>
                  <a:lnTo>
                    <a:pt x="202868" y="5043"/>
                  </a:lnTo>
                  <a:lnTo>
                    <a:pt x="191273" y="30818"/>
                  </a:lnTo>
                  <a:cubicBezTo>
                    <a:pt x="183688" y="48029"/>
                    <a:pt x="176016" y="65240"/>
                    <a:pt x="169129" y="82781"/>
                  </a:cubicBezTo>
                  <a:cubicBezTo>
                    <a:pt x="162242" y="100321"/>
                    <a:pt x="154658" y="117615"/>
                    <a:pt x="148381" y="135320"/>
                  </a:cubicBezTo>
                  <a:cubicBezTo>
                    <a:pt x="121529" y="205646"/>
                    <a:pt x="98775" y="277455"/>
                    <a:pt x="80903" y="350499"/>
                  </a:cubicBezTo>
                  <a:cubicBezTo>
                    <a:pt x="44636" y="496258"/>
                    <a:pt x="26067" y="646299"/>
                    <a:pt x="26154" y="796339"/>
                  </a:cubicBezTo>
                  <a:cubicBezTo>
                    <a:pt x="26590" y="871114"/>
                    <a:pt x="34001" y="945722"/>
                    <a:pt x="49170" y="1018931"/>
                  </a:cubicBezTo>
                  <a:cubicBezTo>
                    <a:pt x="65124" y="1091975"/>
                    <a:pt x="88226" y="1163454"/>
                    <a:pt x="119437" y="1231804"/>
                  </a:cubicBezTo>
                  <a:cubicBezTo>
                    <a:pt x="126847" y="1249016"/>
                    <a:pt x="135478" y="1265815"/>
                    <a:pt x="143672" y="1282696"/>
                  </a:cubicBezTo>
                  <a:cubicBezTo>
                    <a:pt x="152565" y="1299331"/>
                    <a:pt x="161021" y="1316130"/>
                    <a:pt x="170611" y="1332436"/>
                  </a:cubicBezTo>
                  <a:cubicBezTo>
                    <a:pt x="188919" y="1365375"/>
                    <a:pt x="209319" y="1397327"/>
                    <a:pt x="230330" y="1428867"/>
                  </a:cubicBezTo>
                  <a:cubicBezTo>
                    <a:pt x="251253" y="1460489"/>
                    <a:pt x="273658" y="1491288"/>
                    <a:pt x="296237" y="1522004"/>
                  </a:cubicBezTo>
                  <a:cubicBezTo>
                    <a:pt x="319165" y="1552474"/>
                    <a:pt x="342966" y="1582531"/>
                    <a:pt x="366853" y="1612506"/>
                  </a:cubicBezTo>
                  <a:cubicBezTo>
                    <a:pt x="414714" y="1672540"/>
                    <a:pt x="464756" y="1731337"/>
                    <a:pt x="513838" y="1791535"/>
                  </a:cubicBezTo>
                  <a:cubicBezTo>
                    <a:pt x="538509" y="1821510"/>
                    <a:pt x="563094" y="1851732"/>
                    <a:pt x="587330" y="1882283"/>
                  </a:cubicBezTo>
                  <a:cubicBezTo>
                    <a:pt x="611479" y="1912588"/>
                    <a:pt x="635453" y="1944787"/>
                    <a:pt x="658817" y="1974186"/>
                  </a:cubicBezTo>
                  <a:cubicBezTo>
                    <a:pt x="682008" y="2004326"/>
                    <a:pt x="706330" y="2033560"/>
                    <a:pt x="730305" y="2062959"/>
                  </a:cubicBezTo>
                  <a:cubicBezTo>
                    <a:pt x="754977" y="2091864"/>
                    <a:pt x="779474" y="2120768"/>
                    <a:pt x="805018" y="2148685"/>
                  </a:cubicBezTo>
                  <a:cubicBezTo>
                    <a:pt x="855757" y="2204847"/>
                    <a:pt x="908500" y="2258951"/>
                    <a:pt x="963424" y="2310337"/>
                  </a:cubicBezTo>
                  <a:cubicBezTo>
                    <a:pt x="1073444" y="2412862"/>
                    <a:pt x="1192183" y="2504353"/>
                    <a:pt x="1319204" y="2580196"/>
                  </a:cubicBezTo>
                  <a:cubicBezTo>
                    <a:pt x="1382846" y="2617913"/>
                    <a:pt x="1448143" y="2652500"/>
                    <a:pt x="1515882" y="2681651"/>
                  </a:cubicBezTo>
                  <a:cubicBezTo>
                    <a:pt x="1583184" y="2711626"/>
                    <a:pt x="1652666" y="2736908"/>
                    <a:pt x="1723456" y="2758319"/>
                  </a:cubicBezTo>
                  <a:cubicBezTo>
                    <a:pt x="1794246" y="2779812"/>
                    <a:pt x="1866431" y="2797188"/>
                    <a:pt x="1939662" y="2811269"/>
                  </a:cubicBezTo>
                  <a:cubicBezTo>
                    <a:pt x="2012981" y="2825104"/>
                    <a:pt x="2087519" y="2834574"/>
                    <a:pt x="2162581" y="2840916"/>
                  </a:cubicBezTo>
                  <a:cubicBezTo>
                    <a:pt x="2237643" y="2847338"/>
                    <a:pt x="2313489" y="2850139"/>
                    <a:pt x="2389597" y="2850221"/>
                  </a:cubicBezTo>
                  <a:cubicBezTo>
                    <a:pt x="2408602" y="2850221"/>
                    <a:pt x="2427869" y="2850550"/>
                    <a:pt x="2446002" y="2849808"/>
                  </a:cubicBezTo>
                  <a:lnTo>
                    <a:pt x="2473638" y="2849151"/>
                  </a:lnTo>
                  <a:lnTo>
                    <a:pt x="2501187" y="2847832"/>
                  </a:lnTo>
                  <a:cubicBezTo>
                    <a:pt x="2537890" y="2846268"/>
                    <a:pt x="2574418" y="2842809"/>
                    <a:pt x="2610685" y="2838774"/>
                  </a:cubicBezTo>
                  <a:cubicBezTo>
                    <a:pt x="2755926" y="2821975"/>
                    <a:pt x="2897244" y="2785164"/>
                    <a:pt x="3033071" y="2730979"/>
                  </a:cubicBezTo>
                  <a:cubicBezTo>
                    <a:pt x="3101158" y="2704132"/>
                    <a:pt x="3167589" y="2672263"/>
                    <a:pt x="3232974" y="2637430"/>
                  </a:cubicBezTo>
                  <a:cubicBezTo>
                    <a:pt x="3298446" y="2602760"/>
                    <a:pt x="3362697" y="2564303"/>
                    <a:pt x="3425990" y="2523622"/>
                  </a:cubicBezTo>
                  <a:cubicBezTo>
                    <a:pt x="3489282" y="2482859"/>
                    <a:pt x="3551529" y="2439461"/>
                    <a:pt x="3613601" y="2394827"/>
                  </a:cubicBezTo>
                  <a:cubicBezTo>
                    <a:pt x="3644549" y="2372511"/>
                    <a:pt x="3675411" y="2349617"/>
                    <a:pt x="3706185" y="2326642"/>
                  </a:cubicBezTo>
                  <a:lnTo>
                    <a:pt x="3799729" y="2255904"/>
                  </a:lnTo>
                  <a:cubicBezTo>
                    <a:pt x="3926402" y="2160954"/>
                    <a:pt x="4053597" y="2070123"/>
                    <a:pt x="4175561" y="1976821"/>
                  </a:cubicBezTo>
                  <a:cubicBezTo>
                    <a:pt x="4297526" y="1883601"/>
                    <a:pt x="4414084" y="1787582"/>
                    <a:pt x="4517132" y="1683080"/>
                  </a:cubicBezTo>
                  <a:cubicBezTo>
                    <a:pt x="4568480" y="1630705"/>
                    <a:pt x="4616604" y="1576438"/>
                    <a:pt x="4659758" y="1519452"/>
                  </a:cubicBezTo>
                  <a:cubicBezTo>
                    <a:pt x="4702650" y="1462383"/>
                    <a:pt x="4741184" y="1402845"/>
                    <a:pt x="4773178" y="1340423"/>
                  </a:cubicBezTo>
                  <a:cubicBezTo>
                    <a:pt x="4837865" y="1215829"/>
                    <a:pt x="4877446" y="1079787"/>
                    <a:pt x="4892092" y="938311"/>
                  </a:cubicBezTo>
                  <a:cubicBezTo>
                    <a:pt x="4895666" y="902982"/>
                    <a:pt x="4897845" y="867325"/>
                    <a:pt x="4898804" y="831503"/>
                  </a:cubicBezTo>
                  <a:cubicBezTo>
                    <a:pt x="4899066" y="813633"/>
                    <a:pt x="4899414" y="795764"/>
                    <a:pt x="4899153" y="776988"/>
                  </a:cubicBezTo>
                  <a:cubicBezTo>
                    <a:pt x="4898979" y="758460"/>
                    <a:pt x="4899066" y="740012"/>
                    <a:pt x="4898456" y="721484"/>
                  </a:cubicBezTo>
                  <a:cubicBezTo>
                    <a:pt x="4896974" y="647452"/>
                    <a:pt x="4893226" y="573502"/>
                    <a:pt x="4886774" y="499635"/>
                  </a:cubicBezTo>
                  <a:cubicBezTo>
                    <a:pt x="4873610" y="351981"/>
                    <a:pt x="4851030" y="204740"/>
                    <a:pt x="4815896" y="59970"/>
                  </a:cubicBezTo>
                  <a:lnTo>
                    <a:pt x="4798654" y="0"/>
                  </a:lnTo>
                  <a:lnTo>
                    <a:pt x="4909441" y="0"/>
                  </a:lnTo>
                  <a:lnTo>
                    <a:pt x="4921297" y="34112"/>
                  </a:lnTo>
                  <a:cubicBezTo>
                    <a:pt x="4966630" y="181436"/>
                    <a:pt x="5002460" y="331724"/>
                    <a:pt x="5027482" y="483740"/>
                  </a:cubicBezTo>
                  <a:cubicBezTo>
                    <a:pt x="5040123" y="559749"/>
                    <a:pt x="5050323" y="636170"/>
                    <a:pt x="5058082" y="712837"/>
                  </a:cubicBezTo>
                  <a:cubicBezTo>
                    <a:pt x="5060261" y="732025"/>
                    <a:pt x="5061743" y="751213"/>
                    <a:pt x="5063486" y="770400"/>
                  </a:cubicBezTo>
                  <a:cubicBezTo>
                    <a:pt x="5065318" y="789340"/>
                    <a:pt x="5066625" y="809186"/>
                    <a:pt x="5067846" y="829033"/>
                  </a:cubicBezTo>
                  <a:cubicBezTo>
                    <a:pt x="5069851" y="868643"/>
                    <a:pt x="5070461" y="908500"/>
                    <a:pt x="5069414" y="948521"/>
                  </a:cubicBezTo>
                  <a:cubicBezTo>
                    <a:pt x="5067060" y="1028483"/>
                    <a:pt x="5057820" y="1109021"/>
                    <a:pt x="5040732" y="1188571"/>
                  </a:cubicBezTo>
                  <a:cubicBezTo>
                    <a:pt x="5023123" y="1268038"/>
                    <a:pt x="4997578" y="1346435"/>
                    <a:pt x="4964102" y="1421620"/>
                  </a:cubicBezTo>
                  <a:cubicBezTo>
                    <a:pt x="4897409" y="1572485"/>
                    <a:pt x="4799942" y="1709020"/>
                    <a:pt x="4689486" y="1828757"/>
                  </a:cubicBezTo>
                  <a:cubicBezTo>
                    <a:pt x="4579116" y="1949234"/>
                    <a:pt x="4456716" y="2054888"/>
                    <a:pt x="4333792" y="2155355"/>
                  </a:cubicBezTo>
                  <a:cubicBezTo>
                    <a:pt x="4210520" y="2255657"/>
                    <a:pt x="4085853" y="2350524"/>
                    <a:pt x="3965196" y="2446790"/>
                  </a:cubicBezTo>
                  <a:lnTo>
                    <a:pt x="3873745" y="2519916"/>
                  </a:lnTo>
                  <a:cubicBezTo>
                    <a:pt x="3842621" y="2544539"/>
                    <a:pt x="3811324" y="2569162"/>
                    <a:pt x="3779416" y="2593454"/>
                  </a:cubicBezTo>
                  <a:cubicBezTo>
                    <a:pt x="3715862" y="2642123"/>
                    <a:pt x="3650652" y="2689804"/>
                    <a:pt x="3582739" y="2735343"/>
                  </a:cubicBezTo>
                  <a:cubicBezTo>
                    <a:pt x="3514913" y="2780800"/>
                    <a:pt x="3445170" y="2824939"/>
                    <a:pt x="3371851" y="2865126"/>
                  </a:cubicBezTo>
                  <a:cubicBezTo>
                    <a:pt x="3298533" y="2905230"/>
                    <a:pt x="3222687" y="2942452"/>
                    <a:pt x="3143614" y="2974568"/>
                  </a:cubicBezTo>
                  <a:cubicBezTo>
                    <a:pt x="2985994" y="3039625"/>
                    <a:pt x="2815732" y="3083105"/>
                    <a:pt x="2643552" y="3101304"/>
                  </a:cubicBezTo>
                  <a:cubicBezTo>
                    <a:pt x="2600484" y="3105587"/>
                    <a:pt x="2557331" y="3109046"/>
                    <a:pt x="2514264" y="3110445"/>
                  </a:cubicBezTo>
                  <a:lnTo>
                    <a:pt x="2481920" y="3111598"/>
                  </a:lnTo>
                  <a:lnTo>
                    <a:pt x="2449664" y="3111763"/>
                  </a:lnTo>
                  <a:cubicBezTo>
                    <a:pt x="2427869" y="3112092"/>
                    <a:pt x="2407207" y="3111434"/>
                    <a:pt x="2386284" y="3111022"/>
                  </a:cubicBezTo>
                  <a:cubicBezTo>
                    <a:pt x="2344525" y="3110528"/>
                    <a:pt x="2302505" y="3108140"/>
                    <a:pt x="2260658" y="3106080"/>
                  </a:cubicBezTo>
                  <a:cubicBezTo>
                    <a:pt x="2218725" y="3102787"/>
                    <a:pt x="2176791" y="3099740"/>
                    <a:pt x="2134945" y="3094716"/>
                  </a:cubicBezTo>
                  <a:cubicBezTo>
                    <a:pt x="2051165" y="3085246"/>
                    <a:pt x="1967473" y="3072317"/>
                    <a:pt x="1884564" y="3054200"/>
                  </a:cubicBezTo>
                  <a:cubicBezTo>
                    <a:pt x="1801657" y="3036084"/>
                    <a:pt x="1719708" y="3012778"/>
                    <a:pt x="1639764" y="2984286"/>
                  </a:cubicBezTo>
                  <a:cubicBezTo>
                    <a:pt x="1559820" y="2955710"/>
                    <a:pt x="1481969" y="2921618"/>
                    <a:pt x="1407081" y="2882913"/>
                  </a:cubicBezTo>
                  <a:cubicBezTo>
                    <a:pt x="1332455" y="2843633"/>
                    <a:pt x="1260794" y="2799741"/>
                    <a:pt x="1193491" y="2750989"/>
                  </a:cubicBezTo>
                  <a:cubicBezTo>
                    <a:pt x="1058362" y="2653982"/>
                    <a:pt x="939973" y="2540257"/>
                    <a:pt x="836141" y="2418627"/>
                  </a:cubicBezTo>
                  <a:cubicBezTo>
                    <a:pt x="784444" y="2357523"/>
                    <a:pt x="736321" y="2294444"/>
                    <a:pt x="690812" y="2230210"/>
                  </a:cubicBezTo>
                  <a:cubicBezTo>
                    <a:pt x="645217" y="2165978"/>
                    <a:pt x="602674" y="2100345"/>
                    <a:pt x="562397" y="2033725"/>
                  </a:cubicBezTo>
                  <a:cubicBezTo>
                    <a:pt x="541823" y="2000044"/>
                    <a:pt x="522992" y="1968504"/>
                    <a:pt x="502504" y="1936223"/>
                  </a:cubicBezTo>
                  <a:cubicBezTo>
                    <a:pt x="482192" y="1904189"/>
                    <a:pt x="461530" y="1872155"/>
                    <a:pt x="440258" y="1840368"/>
                  </a:cubicBezTo>
                  <a:lnTo>
                    <a:pt x="310360" y="1649481"/>
                  </a:lnTo>
                  <a:cubicBezTo>
                    <a:pt x="288826" y="1617365"/>
                    <a:pt x="267555" y="1585084"/>
                    <a:pt x="246806" y="1552391"/>
                  </a:cubicBezTo>
                  <a:cubicBezTo>
                    <a:pt x="226057" y="1519698"/>
                    <a:pt x="205483" y="1486923"/>
                    <a:pt x="186303" y="1453160"/>
                  </a:cubicBezTo>
                  <a:cubicBezTo>
                    <a:pt x="147857" y="1385962"/>
                    <a:pt x="112550" y="1316790"/>
                    <a:pt x="84390" y="1244980"/>
                  </a:cubicBezTo>
                  <a:cubicBezTo>
                    <a:pt x="55708" y="1173418"/>
                    <a:pt x="34436" y="1099222"/>
                    <a:pt x="20139" y="1024037"/>
                  </a:cubicBezTo>
                  <a:cubicBezTo>
                    <a:pt x="6452" y="948852"/>
                    <a:pt x="0" y="872513"/>
                    <a:pt x="0" y="796339"/>
                  </a:cubicBezTo>
                  <a:cubicBezTo>
                    <a:pt x="850" y="568560"/>
                    <a:pt x="36028" y="341245"/>
                    <a:pt x="102773" y="1213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BCBF53-F859-485D-8008-16DE1F4FB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3885" y="1"/>
              <a:ext cx="4960549" cy="2918955"/>
            </a:xfrm>
            <a:custGeom>
              <a:avLst/>
              <a:gdLst>
                <a:gd name="connsiteX0" fmla="*/ 154335 w 4960549"/>
                <a:gd name="connsiteY0" fmla="*/ 0 h 2918955"/>
                <a:gd name="connsiteX1" fmla="*/ 347871 w 4960549"/>
                <a:gd name="connsiteY1" fmla="*/ 0 h 2918955"/>
                <a:gd name="connsiteX2" fmla="*/ 268143 w 4960549"/>
                <a:gd name="connsiteY2" fmla="*/ 165468 h 2918955"/>
                <a:gd name="connsiteX3" fmla="*/ 199554 w 4960549"/>
                <a:gd name="connsiteY3" fmla="*/ 358938 h 2918955"/>
                <a:gd name="connsiteX4" fmla="*/ 142104 w 4960549"/>
                <a:gd name="connsiteY4" fmla="*/ 762944 h 2918955"/>
                <a:gd name="connsiteX5" fmla="*/ 166339 w 4960549"/>
                <a:gd name="connsiteY5" fmla="*/ 960748 h 2918955"/>
                <a:gd name="connsiteX6" fmla="*/ 237914 w 4960549"/>
                <a:gd name="connsiteY6" fmla="*/ 1145787 h 2918955"/>
                <a:gd name="connsiteX7" fmla="*/ 287868 w 4960549"/>
                <a:gd name="connsiteY7" fmla="*/ 1232913 h 2918955"/>
                <a:gd name="connsiteX8" fmla="*/ 345232 w 4960549"/>
                <a:gd name="connsiteY8" fmla="*/ 1317239 h 2918955"/>
                <a:gd name="connsiteX9" fmla="*/ 477745 w 4960549"/>
                <a:gd name="connsiteY9" fmla="*/ 1480209 h 2918955"/>
                <a:gd name="connsiteX10" fmla="*/ 621156 w 4960549"/>
                <a:gd name="connsiteY10" fmla="*/ 1644414 h 2918955"/>
                <a:gd name="connsiteX11" fmla="*/ 692469 w 4960549"/>
                <a:gd name="connsiteY11" fmla="*/ 1730140 h 2918955"/>
                <a:gd name="connsiteX12" fmla="*/ 726731 w 4960549"/>
                <a:gd name="connsiteY12" fmla="*/ 1772220 h 2918955"/>
                <a:gd name="connsiteX13" fmla="*/ 760295 w 4960549"/>
                <a:gd name="connsiteY13" fmla="*/ 1812489 h 2918955"/>
                <a:gd name="connsiteX14" fmla="*/ 1048685 w 4960549"/>
                <a:gd name="connsiteY14" fmla="*/ 2110101 h 2918955"/>
                <a:gd name="connsiteX15" fmla="*/ 1202035 w 4960549"/>
                <a:gd name="connsiteY15" fmla="*/ 2244002 h 2918955"/>
                <a:gd name="connsiteX16" fmla="*/ 1362620 w 4960549"/>
                <a:gd name="connsiteY16" fmla="*/ 2367443 h 2918955"/>
                <a:gd name="connsiteX17" fmla="*/ 1721364 w 4960549"/>
                <a:gd name="connsiteY17" fmla="*/ 2562694 h 2918955"/>
                <a:gd name="connsiteX18" fmla="*/ 1922052 w 4960549"/>
                <a:gd name="connsiteY18" fmla="*/ 2617868 h 2918955"/>
                <a:gd name="connsiteX19" fmla="*/ 1973488 w 4960549"/>
                <a:gd name="connsiteY19" fmla="*/ 2627586 h 2918955"/>
                <a:gd name="connsiteX20" fmla="*/ 2025360 w 4960549"/>
                <a:gd name="connsiteY20" fmla="*/ 2635738 h 2918955"/>
                <a:gd name="connsiteX21" fmla="*/ 2130063 w 4960549"/>
                <a:gd name="connsiteY21" fmla="*/ 2647432 h 2918955"/>
                <a:gd name="connsiteX22" fmla="*/ 2182719 w 4960549"/>
                <a:gd name="connsiteY22" fmla="*/ 2651220 h 2918955"/>
                <a:gd name="connsiteX23" fmla="*/ 2235551 w 4960549"/>
                <a:gd name="connsiteY23" fmla="*/ 2653855 h 2918955"/>
                <a:gd name="connsiteX24" fmla="*/ 2288556 w 4960549"/>
                <a:gd name="connsiteY24" fmla="*/ 2655008 h 2918955"/>
                <a:gd name="connsiteX25" fmla="*/ 2341648 w 4960549"/>
                <a:gd name="connsiteY25" fmla="*/ 2654761 h 2918955"/>
                <a:gd name="connsiteX26" fmla="*/ 2368238 w 4960549"/>
                <a:gd name="connsiteY26" fmla="*/ 2654514 h 2918955"/>
                <a:gd name="connsiteX27" fmla="*/ 2393869 w 4960549"/>
                <a:gd name="connsiteY27" fmla="*/ 2653443 h 2918955"/>
                <a:gd name="connsiteX28" fmla="*/ 2419413 w 4960549"/>
                <a:gd name="connsiteY28" fmla="*/ 2652208 h 2918955"/>
                <a:gd name="connsiteX29" fmla="*/ 2444869 w 4960549"/>
                <a:gd name="connsiteY29" fmla="*/ 2650232 h 2918955"/>
                <a:gd name="connsiteX30" fmla="*/ 2545823 w 4960549"/>
                <a:gd name="connsiteY30" fmla="*/ 2638456 h 2918955"/>
                <a:gd name="connsiteX31" fmla="*/ 2930373 w 4960549"/>
                <a:gd name="connsiteY31" fmla="*/ 2519213 h 2918955"/>
                <a:gd name="connsiteX32" fmla="*/ 3285631 w 4960549"/>
                <a:gd name="connsiteY32" fmla="*/ 2310210 h 2918955"/>
                <a:gd name="connsiteX33" fmla="*/ 3371764 w 4960549"/>
                <a:gd name="connsiteY33" fmla="*/ 2248778 h 2918955"/>
                <a:gd name="connsiteX34" fmla="*/ 3457898 w 4960549"/>
                <a:gd name="connsiteY34" fmla="*/ 2185286 h 2918955"/>
                <a:gd name="connsiteX35" fmla="*/ 3632344 w 4960549"/>
                <a:gd name="connsiteY35" fmla="*/ 2053527 h 2918955"/>
                <a:gd name="connsiteX36" fmla="*/ 3990915 w 4960549"/>
                <a:gd name="connsiteY36" fmla="*/ 1798490 h 2918955"/>
                <a:gd name="connsiteX37" fmla="*/ 4324988 w 4960549"/>
                <a:gd name="connsiteY37" fmla="*/ 1544854 h 2918955"/>
                <a:gd name="connsiteX38" fmla="*/ 4592107 w 4960549"/>
                <a:gd name="connsiteY38" fmla="*/ 1254159 h 2918955"/>
                <a:gd name="connsiteX39" fmla="*/ 4683123 w 4960549"/>
                <a:gd name="connsiteY39" fmla="*/ 1085179 h 2918955"/>
                <a:gd name="connsiteX40" fmla="*/ 4738568 w 4960549"/>
                <a:gd name="connsiteY40" fmla="*/ 900551 h 2918955"/>
                <a:gd name="connsiteX41" fmla="*/ 4753913 w 4960549"/>
                <a:gd name="connsiteY41" fmla="*/ 803708 h 2918955"/>
                <a:gd name="connsiteX42" fmla="*/ 4756441 w 4960549"/>
                <a:gd name="connsiteY42" fmla="*/ 779167 h 2918955"/>
                <a:gd name="connsiteX43" fmla="*/ 4758358 w 4960549"/>
                <a:gd name="connsiteY43" fmla="*/ 754133 h 2918955"/>
                <a:gd name="connsiteX44" fmla="*/ 4761147 w 4960549"/>
                <a:gd name="connsiteY44" fmla="*/ 702417 h 2918955"/>
                <a:gd name="connsiteX45" fmla="*/ 4756353 w 4960549"/>
                <a:gd name="connsiteY45" fmla="*/ 495638 h 2918955"/>
                <a:gd name="connsiteX46" fmla="*/ 4725578 w 4960549"/>
                <a:gd name="connsiteY46" fmla="*/ 291411 h 2918955"/>
                <a:gd name="connsiteX47" fmla="*/ 4673358 w 4960549"/>
                <a:gd name="connsiteY47" fmla="*/ 92042 h 2918955"/>
                <a:gd name="connsiteX48" fmla="*/ 4644342 w 4960549"/>
                <a:gd name="connsiteY48" fmla="*/ 0 h 2918955"/>
                <a:gd name="connsiteX49" fmla="*/ 4862756 w 4960549"/>
                <a:gd name="connsiteY49" fmla="*/ 0 h 2918955"/>
                <a:gd name="connsiteX50" fmla="*/ 4876138 w 4960549"/>
                <a:gd name="connsiteY50" fmla="*/ 45680 h 2918955"/>
                <a:gd name="connsiteX51" fmla="*/ 4911707 w 4960549"/>
                <a:gd name="connsiteY51" fmla="*/ 263329 h 2918955"/>
                <a:gd name="connsiteX52" fmla="*/ 4934809 w 4960549"/>
                <a:gd name="connsiteY52" fmla="*/ 481145 h 2918955"/>
                <a:gd name="connsiteX53" fmla="*/ 4953205 w 4960549"/>
                <a:gd name="connsiteY53" fmla="*/ 698959 h 2918955"/>
                <a:gd name="connsiteX54" fmla="*/ 4956953 w 4960549"/>
                <a:gd name="connsiteY54" fmla="*/ 753557 h 2918955"/>
                <a:gd name="connsiteX55" fmla="*/ 4958611 w 4960549"/>
                <a:gd name="connsiteY55" fmla="*/ 781638 h 2918955"/>
                <a:gd name="connsiteX56" fmla="*/ 4959831 w 4960549"/>
                <a:gd name="connsiteY56" fmla="*/ 810213 h 2918955"/>
                <a:gd name="connsiteX57" fmla="*/ 4958174 w 4960549"/>
                <a:gd name="connsiteY57" fmla="*/ 925338 h 2918955"/>
                <a:gd name="connsiteX58" fmla="*/ 4834030 w 4960549"/>
                <a:gd name="connsiteY58" fmla="*/ 1377519 h 2918955"/>
                <a:gd name="connsiteX59" fmla="*/ 4558106 w 4960549"/>
                <a:gd name="connsiteY59" fmla="*/ 1761515 h 2918955"/>
                <a:gd name="connsiteX60" fmla="*/ 4389937 w 4960549"/>
                <a:gd name="connsiteY60" fmla="*/ 1921603 h 2918955"/>
                <a:gd name="connsiteX61" fmla="*/ 4214618 w 4960549"/>
                <a:gd name="connsiteY61" fmla="*/ 2067115 h 2918955"/>
                <a:gd name="connsiteX62" fmla="*/ 3858489 w 4960549"/>
                <a:gd name="connsiteY62" fmla="*/ 2329316 h 2918955"/>
                <a:gd name="connsiteX63" fmla="*/ 3768868 w 4960549"/>
                <a:gd name="connsiteY63" fmla="*/ 2393301 h 2918955"/>
                <a:gd name="connsiteX64" fmla="*/ 3676806 w 4960549"/>
                <a:gd name="connsiteY64" fmla="*/ 2457698 h 2918955"/>
                <a:gd name="connsiteX65" fmla="*/ 3582477 w 4960549"/>
                <a:gd name="connsiteY65" fmla="*/ 2521272 h 2918955"/>
                <a:gd name="connsiteX66" fmla="*/ 3485185 w 4960549"/>
                <a:gd name="connsiteY66" fmla="*/ 2583035 h 2918955"/>
                <a:gd name="connsiteX67" fmla="*/ 3280923 w 4960549"/>
                <a:gd name="connsiteY67" fmla="*/ 2698983 h 2918955"/>
                <a:gd name="connsiteX68" fmla="*/ 3061230 w 4960549"/>
                <a:gd name="connsiteY68" fmla="*/ 2797555 h 2918955"/>
                <a:gd name="connsiteX69" fmla="*/ 2583137 w 4960549"/>
                <a:gd name="connsiteY69" fmla="*/ 2910950 h 2918955"/>
                <a:gd name="connsiteX70" fmla="*/ 2460038 w 4960549"/>
                <a:gd name="connsiteY70" fmla="*/ 2918280 h 2918955"/>
                <a:gd name="connsiteX71" fmla="*/ 2429263 w 4960549"/>
                <a:gd name="connsiteY71" fmla="*/ 2918938 h 2918955"/>
                <a:gd name="connsiteX72" fmla="*/ 2398576 w 4960549"/>
                <a:gd name="connsiteY72" fmla="*/ 2918774 h 2918955"/>
                <a:gd name="connsiteX73" fmla="*/ 2367977 w 4960549"/>
                <a:gd name="connsiteY73" fmla="*/ 2918444 h 2918955"/>
                <a:gd name="connsiteX74" fmla="*/ 2338249 w 4960549"/>
                <a:gd name="connsiteY74" fmla="*/ 2917374 h 2918955"/>
                <a:gd name="connsiteX75" fmla="*/ 2100770 w 4960549"/>
                <a:gd name="connsiteY75" fmla="*/ 2899503 h 2918955"/>
                <a:gd name="connsiteX76" fmla="*/ 1864776 w 4960549"/>
                <a:gd name="connsiteY76" fmla="*/ 2860141 h 2918955"/>
                <a:gd name="connsiteX77" fmla="*/ 1632964 w 4960549"/>
                <a:gd name="connsiteY77" fmla="*/ 2798461 h 2918955"/>
                <a:gd name="connsiteX78" fmla="*/ 1189219 w 4960549"/>
                <a:gd name="connsiteY78" fmla="*/ 2613010 h 2918955"/>
                <a:gd name="connsiteX79" fmla="*/ 815305 w 4960549"/>
                <a:gd name="connsiteY79" fmla="*/ 2324292 h 2918955"/>
                <a:gd name="connsiteX80" fmla="*/ 663699 w 4960549"/>
                <a:gd name="connsiteY80" fmla="*/ 2150535 h 2918955"/>
                <a:gd name="connsiteX81" fmla="*/ 531274 w 4960549"/>
                <a:gd name="connsiteY81" fmla="*/ 1966565 h 2918955"/>
                <a:gd name="connsiteX82" fmla="*/ 500325 w 4960549"/>
                <a:gd name="connsiteY82" fmla="*/ 1919709 h 2918955"/>
                <a:gd name="connsiteX83" fmla="*/ 470771 w 4960549"/>
                <a:gd name="connsiteY83" fmla="*/ 1874252 h 2918955"/>
                <a:gd name="connsiteX84" fmla="*/ 412448 w 4960549"/>
                <a:gd name="connsiteY84" fmla="*/ 1786137 h 2918955"/>
                <a:gd name="connsiteX85" fmla="*/ 291616 w 4960549"/>
                <a:gd name="connsiteY85" fmla="*/ 1606122 h 2918955"/>
                <a:gd name="connsiteX86" fmla="*/ 173662 w 4960549"/>
                <a:gd name="connsiteY86" fmla="*/ 1415812 h 2918955"/>
                <a:gd name="connsiteX87" fmla="*/ 120483 w 4960549"/>
                <a:gd name="connsiteY87" fmla="*/ 1314934 h 2918955"/>
                <a:gd name="connsiteX88" fmla="*/ 75324 w 4960549"/>
                <a:gd name="connsiteY88" fmla="*/ 1209361 h 2918955"/>
                <a:gd name="connsiteX89" fmla="*/ 40713 w 4960549"/>
                <a:gd name="connsiteY89" fmla="*/ 1099837 h 2918955"/>
                <a:gd name="connsiteX90" fmla="*/ 27811 w 4960549"/>
                <a:gd name="connsiteY90" fmla="*/ 1044004 h 2918955"/>
                <a:gd name="connsiteX91" fmla="*/ 22144 w 4960549"/>
                <a:gd name="connsiteY91" fmla="*/ 1016004 h 2918955"/>
                <a:gd name="connsiteX92" fmla="*/ 17436 w 4960549"/>
                <a:gd name="connsiteY92" fmla="*/ 987923 h 2918955"/>
                <a:gd name="connsiteX93" fmla="*/ 0 w 4960549"/>
                <a:gd name="connsiteY93" fmla="*/ 762944 h 2918955"/>
                <a:gd name="connsiteX94" fmla="*/ 48385 w 4960549"/>
                <a:gd name="connsiteY94" fmla="*/ 324597 h 2918955"/>
                <a:gd name="connsiteX95" fmla="*/ 108474 w 4960549"/>
                <a:gd name="connsiteY95" fmla="*/ 110839 h 291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60549" h="2918955">
                  <a:moveTo>
                    <a:pt x="154335" y="0"/>
                  </a:moveTo>
                  <a:lnTo>
                    <a:pt x="347871" y="0"/>
                  </a:lnTo>
                  <a:lnTo>
                    <a:pt x="268143" y="165468"/>
                  </a:lnTo>
                  <a:cubicBezTo>
                    <a:pt x="241575" y="228661"/>
                    <a:pt x="218473" y="293182"/>
                    <a:pt x="199554" y="358938"/>
                  </a:cubicBezTo>
                  <a:cubicBezTo>
                    <a:pt x="161632" y="490121"/>
                    <a:pt x="142016" y="626491"/>
                    <a:pt x="142104" y="762944"/>
                  </a:cubicBezTo>
                  <a:cubicBezTo>
                    <a:pt x="142888" y="829977"/>
                    <a:pt x="149862" y="896516"/>
                    <a:pt x="166339" y="960748"/>
                  </a:cubicBezTo>
                  <a:cubicBezTo>
                    <a:pt x="182555" y="1025063"/>
                    <a:pt x="207750" y="1086579"/>
                    <a:pt x="237914" y="1145787"/>
                  </a:cubicBezTo>
                  <a:cubicBezTo>
                    <a:pt x="253170" y="1175351"/>
                    <a:pt x="270084" y="1204338"/>
                    <a:pt x="287868" y="1232913"/>
                  </a:cubicBezTo>
                  <a:cubicBezTo>
                    <a:pt x="305914" y="1261406"/>
                    <a:pt x="325181" y="1289488"/>
                    <a:pt x="345232" y="1317239"/>
                  </a:cubicBezTo>
                  <a:cubicBezTo>
                    <a:pt x="385858" y="1372578"/>
                    <a:pt x="431017" y="1426270"/>
                    <a:pt x="477745" y="1480209"/>
                  </a:cubicBezTo>
                  <a:cubicBezTo>
                    <a:pt x="524474" y="1534231"/>
                    <a:pt x="573294" y="1588252"/>
                    <a:pt x="621156" y="1644414"/>
                  </a:cubicBezTo>
                  <a:cubicBezTo>
                    <a:pt x="645130" y="1672413"/>
                    <a:pt x="668843" y="1701070"/>
                    <a:pt x="692469" y="1730140"/>
                  </a:cubicBezTo>
                  <a:lnTo>
                    <a:pt x="726731" y="1772220"/>
                  </a:lnTo>
                  <a:cubicBezTo>
                    <a:pt x="737977" y="1785644"/>
                    <a:pt x="748700" y="1799396"/>
                    <a:pt x="760295" y="1812489"/>
                  </a:cubicBezTo>
                  <a:cubicBezTo>
                    <a:pt x="850788" y="1919050"/>
                    <a:pt x="948952" y="2017128"/>
                    <a:pt x="1048685" y="2110101"/>
                  </a:cubicBezTo>
                  <a:cubicBezTo>
                    <a:pt x="1098814" y="2156382"/>
                    <a:pt x="1149814" y="2201097"/>
                    <a:pt x="1202035" y="2244002"/>
                  </a:cubicBezTo>
                  <a:cubicBezTo>
                    <a:pt x="1254256" y="2286906"/>
                    <a:pt x="1307435" y="2328410"/>
                    <a:pt x="1362620" y="2367443"/>
                  </a:cubicBezTo>
                  <a:cubicBezTo>
                    <a:pt x="1472554" y="2445675"/>
                    <a:pt x="1591118" y="2515590"/>
                    <a:pt x="1721364" y="2562694"/>
                  </a:cubicBezTo>
                  <a:cubicBezTo>
                    <a:pt x="1786314" y="2586246"/>
                    <a:pt x="1853617" y="2604280"/>
                    <a:pt x="1922052" y="2617868"/>
                  </a:cubicBezTo>
                  <a:cubicBezTo>
                    <a:pt x="1939227" y="2621080"/>
                    <a:pt x="1956227" y="2624786"/>
                    <a:pt x="1973488" y="2627586"/>
                  </a:cubicBezTo>
                  <a:lnTo>
                    <a:pt x="2025360" y="2635738"/>
                  </a:lnTo>
                  <a:cubicBezTo>
                    <a:pt x="2060145" y="2640103"/>
                    <a:pt x="2094930" y="2644714"/>
                    <a:pt x="2130063" y="2647432"/>
                  </a:cubicBezTo>
                  <a:cubicBezTo>
                    <a:pt x="2147587" y="2648996"/>
                    <a:pt x="2165109" y="2650479"/>
                    <a:pt x="2182719" y="2651220"/>
                  </a:cubicBezTo>
                  <a:cubicBezTo>
                    <a:pt x="2200330" y="2652043"/>
                    <a:pt x="2217853" y="2653361"/>
                    <a:pt x="2235551" y="2653855"/>
                  </a:cubicBezTo>
                  <a:lnTo>
                    <a:pt x="2288556" y="2655008"/>
                  </a:lnTo>
                  <a:cubicBezTo>
                    <a:pt x="2306166" y="2655419"/>
                    <a:pt x="2323951" y="2654843"/>
                    <a:pt x="2341648" y="2654761"/>
                  </a:cubicBezTo>
                  <a:lnTo>
                    <a:pt x="2368238" y="2654514"/>
                  </a:lnTo>
                  <a:cubicBezTo>
                    <a:pt x="2376869" y="2654267"/>
                    <a:pt x="2385325" y="2653773"/>
                    <a:pt x="2393869" y="2653443"/>
                  </a:cubicBezTo>
                  <a:cubicBezTo>
                    <a:pt x="2402412" y="2653031"/>
                    <a:pt x="2410956" y="2652785"/>
                    <a:pt x="2419413" y="2652208"/>
                  </a:cubicBezTo>
                  <a:lnTo>
                    <a:pt x="2444869" y="2650232"/>
                  </a:lnTo>
                  <a:cubicBezTo>
                    <a:pt x="2478782" y="2647679"/>
                    <a:pt x="2512433" y="2643397"/>
                    <a:pt x="2545823" y="2638456"/>
                  </a:cubicBezTo>
                  <a:cubicBezTo>
                    <a:pt x="2679470" y="2617539"/>
                    <a:pt x="2807973" y="2576612"/>
                    <a:pt x="2930373" y="2519213"/>
                  </a:cubicBezTo>
                  <a:cubicBezTo>
                    <a:pt x="3053210" y="2462475"/>
                    <a:pt x="3170117" y="2389842"/>
                    <a:pt x="3285631" y="2310210"/>
                  </a:cubicBezTo>
                  <a:cubicBezTo>
                    <a:pt x="3314487" y="2290364"/>
                    <a:pt x="3343169" y="2269612"/>
                    <a:pt x="3371764" y="2248778"/>
                  </a:cubicBezTo>
                  <a:cubicBezTo>
                    <a:pt x="3400534" y="2227943"/>
                    <a:pt x="3429216" y="2206779"/>
                    <a:pt x="3457898" y="2185286"/>
                  </a:cubicBezTo>
                  <a:lnTo>
                    <a:pt x="3632344" y="2053527"/>
                  </a:lnTo>
                  <a:cubicBezTo>
                    <a:pt x="3752043" y="1963848"/>
                    <a:pt x="3872873" y="1880345"/>
                    <a:pt x="3990915" y="1798490"/>
                  </a:cubicBezTo>
                  <a:cubicBezTo>
                    <a:pt x="4108869" y="1716634"/>
                    <a:pt x="4222377" y="1633955"/>
                    <a:pt x="4324988" y="1544854"/>
                  </a:cubicBezTo>
                  <a:cubicBezTo>
                    <a:pt x="4427599" y="1455916"/>
                    <a:pt x="4520271" y="1361132"/>
                    <a:pt x="4592107" y="1254159"/>
                  </a:cubicBezTo>
                  <a:cubicBezTo>
                    <a:pt x="4628025" y="1200715"/>
                    <a:pt x="4658712" y="1144388"/>
                    <a:pt x="4683123" y="1085179"/>
                  </a:cubicBezTo>
                  <a:cubicBezTo>
                    <a:pt x="4707707" y="1026051"/>
                    <a:pt x="4725405" y="964125"/>
                    <a:pt x="4738568" y="900551"/>
                  </a:cubicBezTo>
                  <a:cubicBezTo>
                    <a:pt x="4745107" y="868764"/>
                    <a:pt x="4750338" y="836400"/>
                    <a:pt x="4753913" y="803708"/>
                  </a:cubicBezTo>
                  <a:cubicBezTo>
                    <a:pt x="4754959" y="795555"/>
                    <a:pt x="4755656" y="787320"/>
                    <a:pt x="4756441" y="779167"/>
                  </a:cubicBezTo>
                  <a:cubicBezTo>
                    <a:pt x="4757137" y="770932"/>
                    <a:pt x="4758010" y="762862"/>
                    <a:pt x="4758358" y="754133"/>
                  </a:cubicBezTo>
                  <a:lnTo>
                    <a:pt x="4761147" y="702417"/>
                  </a:lnTo>
                  <a:cubicBezTo>
                    <a:pt x="4763677" y="633409"/>
                    <a:pt x="4762107" y="564317"/>
                    <a:pt x="4756353" y="495638"/>
                  </a:cubicBezTo>
                  <a:cubicBezTo>
                    <a:pt x="4750774" y="426876"/>
                    <a:pt x="4740051" y="358691"/>
                    <a:pt x="4725578" y="291411"/>
                  </a:cubicBezTo>
                  <a:cubicBezTo>
                    <a:pt x="4710932" y="224131"/>
                    <a:pt x="4692625" y="157758"/>
                    <a:pt x="4673358" y="92042"/>
                  </a:cubicBezTo>
                  <a:lnTo>
                    <a:pt x="4644342" y="0"/>
                  </a:lnTo>
                  <a:lnTo>
                    <a:pt x="4862756" y="0"/>
                  </a:lnTo>
                  <a:lnTo>
                    <a:pt x="4876138" y="45680"/>
                  </a:lnTo>
                  <a:cubicBezTo>
                    <a:pt x="4892005" y="117818"/>
                    <a:pt x="4903077" y="190532"/>
                    <a:pt x="4911707" y="263329"/>
                  </a:cubicBezTo>
                  <a:cubicBezTo>
                    <a:pt x="4920513" y="336044"/>
                    <a:pt x="4927575" y="408677"/>
                    <a:pt x="4934809" y="481145"/>
                  </a:cubicBezTo>
                  <a:cubicBezTo>
                    <a:pt x="4941697" y="553694"/>
                    <a:pt x="4947799" y="626244"/>
                    <a:pt x="4953205" y="698959"/>
                  </a:cubicBezTo>
                  <a:lnTo>
                    <a:pt x="4956953" y="753557"/>
                  </a:lnTo>
                  <a:cubicBezTo>
                    <a:pt x="4957651" y="762533"/>
                    <a:pt x="4958087" y="772168"/>
                    <a:pt x="4958611" y="781638"/>
                  </a:cubicBezTo>
                  <a:cubicBezTo>
                    <a:pt x="4959133" y="791108"/>
                    <a:pt x="4959657" y="800661"/>
                    <a:pt x="4959831" y="810213"/>
                  </a:cubicBezTo>
                  <a:cubicBezTo>
                    <a:pt x="4961139" y="848341"/>
                    <a:pt x="4960703" y="886798"/>
                    <a:pt x="4958174" y="925338"/>
                  </a:cubicBezTo>
                  <a:cubicBezTo>
                    <a:pt x="4948759" y="1079578"/>
                    <a:pt x="4904907" y="1234972"/>
                    <a:pt x="4834030" y="1377519"/>
                  </a:cubicBezTo>
                  <a:cubicBezTo>
                    <a:pt x="4763327" y="1520478"/>
                    <a:pt x="4665861" y="1648779"/>
                    <a:pt x="4558106" y="1761515"/>
                  </a:cubicBezTo>
                  <a:cubicBezTo>
                    <a:pt x="4504229" y="1818090"/>
                    <a:pt x="4447650" y="1871123"/>
                    <a:pt x="4389937" y="1921603"/>
                  </a:cubicBezTo>
                  <a:cubicBezTo>
                    <a:pt x="4332223" y="1972083"/>
                    <a:pt x="4273726" y="2020669"/>
                    <a:pt x="4214618" y="2067115"/>
                  </a:cubicBezTo>
                  <a:cubicBezTo>
                    <a:pt x="4096664" y="2160417"/>
                    <a:pt x="3976094" y="2245484"/>
                    <a:pt x="3858489" y="2329316"/>
                  </a:cubicBezTo>
                  <a:lnTo>
                    <a:pt x="3768868" y="2393301"/>
                  </a:lnTo>
                  <a:cubicBezTo>
                    <a:pt x="3738529" y="2414794"/>
                    <a:pt x="3707929" y="2436452"/>
                    <a:pt x="3676806" y="2457698"/>
                  </a:cubicBezTo>
                  <a:cubicBezTo>
                    <a:pt x="3645770" y="2479027"/>
                    <a:pt x="3614385" y="2500273"/>
                    <a:pt x="3582477" y="2521272"/>
                  </a:cubicBezTo>
                  <a:cubicBezTo>
                    <a:pt x="3550483" y="2542107"/>
                    <a:pt x="3518226" y="2562776"/>
                    <a:pt x="3485185" y="2583035"/>
                  </a:cubicBezTo>
                  <a:cubicBezTo>
                    <a:pt x="3419451" y="2623633"/>
                    <a:pt x="3351625" y="2662996"/>
                    <a:pt x="3280923" y="2698983"/>
                  </a:cubicBezTo>
                  <a:cubicBezTo>
                    <a:pt x="3210307" y="2735134"/>
                    <a:pt x="3137251" y="2768732"/>
                    <a:pt x="3061230" y="2797555"/>
                  </a:cubicBezTo>
                  <a:cubicBezTo>
                    <a:pt x="2909886" y="2856024"/>
                    <a:pt x="2747295" y="2895468"/>
                    <a:pt x="2583137" y="2910950"/>
                  </a:cubicBezTo>
                  <a:cubicBezTo>
                    <a:pt x="2542075" y="2914657"/>
                    <a:pt x="2501013" y="2917456"/>
                    <a:pt x="2460038" y="2918280"/>
                  </a:cubicBezTo>
                  <a:lnTo>
                    <a:pt x="2429263" y="2918938"/>
                  </a:lnTo>
                  <a:cubicBezTo>
                    <a:pt x="2419064" y="2919021"/>
                    <a:pt x="2408777" y="2918774"/>
                    <a:pt x="2398576" y="2918774"/>
                  </a:cubicBezTo>
                  <a:lnTo>
                    <a:pt x="2367977" y="2918444"/>
                  </a:lnTo>
                  <a:lnTo>
                    <a:pt x="2338249" y="2917374"/>
                  </a:lnTo>
                  <a:cubicBezTo>
                    <a:pt x="2259089" y="2914985"/>
                    <a:pt x="2179756" y="2909057"/>
                    <a:pt x="2100770" y="2899503"/>
                  </a:cubicBezTo>
                  <a:cubicBezTo>
                    <a:pt x="2021699" y="2890445"/>
                    <a:pt x="1942801" y="2877434"/>
                    <a:pt x="1864776" y="2860141"/>
                  </a:cubicBezTo>
                  <a:cubicBezTo>
                    <a:pt x="1786836" y="2842683"/>
                    <a:pt x="1709508" y="2822013"/>
                    <a:pt x="1632964" y="2798461"/>
                  </a:cubicBezTo>
                  <a:cubicBezTo>
                    <a:pt x="1480138" y="2750946"/>
                    <a:pt x="1329055" y="2691818"/>
                    <a:pt x="1189219" y="2613010"/>
                  </a:cubicBezTo>
                  <a:cubicBezTo>
                    <a:pt x="1049296" y="2534366"/>
                    <a:pt x="924367" y="2434640"/>
                    <a:pt x="815305" y="2324292"/>
                  </a:cubicBezTo>
                  <a:cubicBezTo>
                    <a:pt x="760469" y="2269200"/>
                    <a:pt x="710603" y="2210567"/>
                    <a:pt x="663699" y="2150535"/>
                  </a:cubicBezTo>
                  <a:cubicBezTo>
                    <a:pt x="617059" y="2090255"/>
                    <a:pt x="572684" y="2029069"/>
                    <a:pt x="531274" y="1966565"/>
                  </a:cubicBezTo>
                  <a:cubicBezTo>
                    <a:pt x="520638" y="1951084"/>
                    <a:pt x="510612" y="1935355"/>
                    <a:pt x="500325" y="1919709"/>
                  </a:cubicBezTo>
                  <a:lnTo>
                    <a:pt x="470771" y="1874252"/>
                  </a:lnTo>
                  <a:cubicBezTo>
                    <a:pt x="451853" y="1844853"/>
                    <a:pt x="432238" y="1815701"/>
                    <a:pt x="412448" y="1786137"/>
                  </a:cubicBezTo>
                  <a:lnTo>
                    <a:pt x="291616" y="1606122"/>
                  </a:lnTo>
                  <a:cubicBezTo>
                    <a:pt x="251078" y="1544771"/>
                    <a:pt x="211062" y="1481609"/>
                    <a:pt x="173662" y="1415812"/>
                  </a:cubicBezTo>
                  <a:cubicBezTo>
                    <a:pt x="155005" y="1382872"/>
                    <a:pt x="136960" y="1349355"/>
                    <a:pt x="120483" y="1314934"/>
                  </a:cubicBezTo>
                  <a:cubicBezTo>
                    <a:pt x="104093" y="1280429"/>
                    <a:pt x="88837" y="1245266"/>
                    <a:pt x="75324" y="1209361"/>
                  </a:cubicBezTo>
                  <a:cubicBezTo>
                    <a:pt x="62072" y="1173375"/>
                    <a:pt x="50303" y="1136893"/>
                    <a:pt x="40713" y="1099837"/>
                  </a:cubicBezTo>
                  <a:cubicBezTo>
                    <a:pt x="36180" y="1081308"/>
                    <a:pt x="31560" y="1062697"/>
                    <a:pt x="27811" y="1044004"/>
                  </a:cubicBezTo>
                  <a:lnTo>
                    <a:pt x="22144" y="1016004"/>
                  </a:lnTo>
                  <a:lnTo>
                    <a:pt x="17436" y="987923"/>
                  </a:lnTo>
                  <a:cubicBezTo>
                    <a:pt x="5144" y="912986"/>
                    <a:pt x="0" y="837636"/>
                    <a:pt x="0" y="762944"/>
                  </a:cubicBezTo>
                  <a:cubicBezTo>
                    <a:pt x="349" y="615951"/>
                    <a:pt x="16652" y="468957"/>
                    <a:pt x="48385" y="324597"/>
                  </a:cubicBezTo>
                  <a:cubicBezTo>
                    <a:pt x="64209" y="252459"/>
                    <a:pt x="84238" y="181021"/>
                    <a:pt x="108474" y="11083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6F5721-88D0-4683-BB23-289611A4A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666325 w 4934374"/>
                <a:gd name="connsiteY1" fmla="*/ 0 h 2888360"/>
                <a:gd name="connsiteX2" fmla="*/ 626038 w 4934374"/>
                <a:gd name="connsiteY2" fmla="*/ 65170 h 2888360"/>
                <a:gd name="connsiteX3" fmla="*/ 435986 w 4934374"/>
                <a:gd name="connsiteY3" fmla="*/ 779635 h 2888360"/>
                <a:gd name="connsiteX4" fmla="*/ 750530 w 4934374"/>
                <a:gd name="connsiteY4" fmla="*/ 1443043 h 2888360"/>
                <a:gd name="connsiteX5" fmla="*/ 909024 w 4934374"/>
                <a:gd name="connsiteY5" fmla="*/ 1653610 h 2888360"/>
                <a:gd name="connsiteX6" fmla="*/ 2396223 w 4934374"/>
                <a:gd name="connsiteY6" fmla="*/ 2476694 h 2888360"/>
                <a:gd name="connsiteX7" fmla="*/ 3525201 w 4934374"/>
                <a:gd name="connsiteY7" fmla="*/ 1970327 h 2888360"/>
                <a:gd name="connsiteX8" fmla="*/ 3662596 w 4934374"/>
                <a:gd name="connsiteY8" fmla="*/ 1869778 h 2888360"/>
                <a:gd name="connsiteX9" fmla="*/ 4287500 w 4934374"/>
                <a:gd name="connsiteY9" fmla="*/ 1344141 h 2888360"/>
                <a:gd name="connsiteX10" fmla="*/ 4498563 w 4934374"/>
                <a:gd name="connsiteY10" fmla="*/ 779635 h 2888360"/>
                <a:gd name="connsiteX11" fmla="*/ 4376239 w 4934374"/>
                <a:gd name="connsiteY11" fmla="*/ 16511 h 2888360"/>
                <a:gd name="connsiteX12" fmla="*/ 4369703 w 4934374"/>
                <a:gd name="connsiteY12" fmla="*/ 0 h 2888360"/>
                <a:gd name="connsiteX13" fmla="*/ 4823642 w 4934374"/>
                <a:gd name="connsiteY13" fmla="*/ 0 h 2888360"/>
                <a:gd name="connsiteX14" fmla="*/ 4850554 w 4934374"/>
                <a:gd name="connsiteY14" fmla="*/ 89409 h 2888360"/>
                <a:gd name="connsiteX15" fmla="*/ 4934374 w 4934374"/>
                <a:gd name="connsiteY15" fmla="*/ 779553 h 2888360"/>
                <a:gd name="connsiteX16" fmla="*/ 3793540 w 4934374"/>
                <a:gd name="connsiteY16" fmla="*/ 2294701 h 2888360"/>
                <a:gd name="connsiteX17" fmla="*/ 2396135 w 4934374"/>
                <a:gd name="connsiteY17" fmla="*/ 2888360 h 2888360"/>
                <a:gd name="connsiteX18" fmla="*/ 548273 w 4934374"/>
                <a:gd name="connsiteY18" fmla="*/ 1884684 h 2888360"/>
                <a:gd name="connsiteX19" fmla="*/ 0 w 4934374"/>
                <a:gd name="connsiteY19" fmla="*/ 779553 h 2888360"/>
                <a:gd name="connsiteX20" fmla="*/ 137335 w 4934374"/>
                <a:gd name="connsiteY20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666325" y="0"/>
                  </a:lnTo>
                  <a:lnTo>
                    <a:pt x="626038" y="65170"/>
                  </a:lnTo>
                  <a:cubicBezTo>
                    <a:pt x="499976" y="295913"/>
                    <a:pt x="435986" y="536292"/>
                    <a:pt x="435986" y="779635"/>
                  </a:cubicBezTo>
                  <a:cubicBezTo>
                    <a:pt x="435986" y="1024707"/>
                    <a:pt x="538074" y="1167830"/>
                    <a:pt x="750530" y="1443043"/>
                  </a:cubicBezTo>
                  <a:cubicBezTo>
                    <a:pt x="801792" y="1509416"/>
                    <a:pt x="854797" y="1578096"/>
                    <a:pt x="909024" y="1653610"/>
                  </a:cubicBezTo>
                  <a:cubicBezTo>
                    <a:pt x="1323389" y="2230552"/>
                    <a:pt x="1768180" y="2476694"/>
                    <a:pt x="2396223" y="2476694"/>
                  </a:cubicBezTo>
                  <a:cubicBezTo>
                    <a:pt x="2808409" y="2476694"/>
                    <a:pt x="3110835" y="2276173"/>
                    <a:pt x="3525201" y="1970327"/>
                  </a:cubicBezTo>
                  <a:cubicBezTo>
                    <a:pt x="3571493" y="1936152"/>
                    <a:pt x="3617786" y="1902388"/>
                    <a:pt x="3662596" y="1869778"/>
                  </a:cubicBezTo>
                  <a:cubicBezTo>
                    <a:pt x="3905479" y="1692809"/>
                    <a:pt x="4134849" y="1525640"/>
                    <a:pt x="4287500" y="1344141"/>
                  </a:cubicBezTo>
                  <a:cubicBezTo>
                    <a:pt x="4433439" y="1170630"/>
                    <a:pt x="4498563" y="996543"/>
                    <a:pt x="4498563" y="779635"/>
                  </a:cubicBezTo>
                  <a:cubicBezTo>
                    <a:pt x="4498563" y="507799"/>
                    <a:pt x="4456499" y="249674"/>
                    <a:pt x="4376239" y="16511"/>
                  </a:cubicBezTo>
                  <a:lnTo>
                    <a:pt x="4369703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C43E93-F81B-4DAE-9F0A-DF9299A8C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767292 w 4934374"/>
                <a:gd name="connsiteY1" fmla="*/ 0 h 2888360"/>
                <a:gd name="connsiteX2" fmla="*/ 703453 w 4934374"/>
                <a:gd name="connsiteY2" fmla="*/ 102886 h 2888360"/>
                <a:gd name="connsiteX3" fmla="*/ 523079 w 4934374"/>
                <a:gd name="connsiteY3" fmla="*/ 779635 h 2888360"/>
                <a:gd name="connsiteX4" fmla="*/ 820885 w 4934374"/>
                <a:gd name="connsiteY4" fmla="*/ 1394539 h 2888360"/>
                <a:gd name="connsiteX5" fmla="*/ 981122 w 4934374"/>
                <a:gd name="connsiteY5" fmla="*/ 1607412 h 2888360"/>
                <a:gd name="connsiteX6" fmla="*/ 1592426 w 4934374"/>
                <a:gd name="connsiteY6" fmla="*/ 2196871 h 2888360"/>
                <a:gd name="connsiteX7" fmla="*/ 2396135 w 4934374"/>
                <a:gd name="connsiteY7" fmla="*/ 2394345 h 2888360"/>
                <a:gd name="connsiteX8" fmla="*/ 2913111 w 4934374"/>
                <a:gd name="connsiteY8" fmla="*/ 2268597 h 2888360"/>
                <a:gd name="connsiteX9" fmla="*/ 3471411 w 4934374"/>
                <a:gd name="connsiteY9" fmla="*/ 1905518 h 2888360"/>
                <a:gd name="connsiteX10" fmla="*/ 3609242 w 4934374"/>
                <a:gd name="connsiteY10" fmla="*/ 1804640 h 2888360"/>
                <a:gd name="connsiteX11" fmla="*/ 4219151 w 4934374"/>
                <a:gd name="connsiteY11" fmla="*/ 1292919 h 2888360"/>
                <a:gd name="connsiteX12" fmla="*/ 4411295 w 4934374"/>
                <a:gd name="connsiteY12" fmla="*/ 779635 h 2888360"/>
                <a:gd name="connsiteX13" fmla="*/ 4294235 w 4934374"/>
                <a:gd name="connsiteY13" fmla="*/ 44685 h 2888360"/>
                <a:gd name="connsiteX14" fmla="*/ 4276624 w 4934374"/>
                <a:gd name="connsiteY14" fmla="*/ 0 h 2888360"/>
                <a:gd name="connsiteX15" fmla="*/ 4823642 w 4934374"/>
                <a:gd name="connsiteY15" fmla="*/ 0 h 2888360"/>
                <a:gd name="connsiteX16" fmla="*/ 4850554 w 4934374"/>
                <a:gd name="connsiteY16" fmla="*/ 89409 h 2888360"/>
                <a:gd name="connsiteX17" fmla="*/ 4934374 w 4934374"/>
                <a:gd name="connsiteY17" fmla="*/ 779553 h 2888360"/>
                <a:gd name="connsiteX18" fmla="*/ 3793540 w 4934374"/>
                <a:gd name="connsiteY18" fmla="*/ 2294701 h 2888360"/>
                <a:gd name="connsiteX19" fmla="*/ 2396135 w 4934374"/>
                <a:gd name="connsiteY19" fmla="*/ 2888360 h 2888360"/>
                <a:gd name="connsiteX20" fmla="*/ 548273 w 4934374"/>
                <a:gd name="connsiteY20" fmla="*/ 1884684 h 2888360"/>
                <a:gd name="connsiteX21" fmla="*/ 0 w 4934374"/>
                <a:gd name="connsiteY21" fmla="*/ 779553 h 2888360"/>
                <a:gd name="connsiteX22" fmla="*/ 137335 w 4934374"/>
                <a:gd name="connsiteY22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767292" y="0"/>
                  </a:lnTo>
                  <a:lnTo>
                    <a:pt x="703453" y="102886"/>
                  </a:lnTo>
                  <a:cubicBezTo>
                    <a:pt x="583756" y="321853"/>
                    <a:pt x="523079" y="549550"/>
                    <a:pt x="523079" y="779635"/>
                  </a:cubicBezTo>
                  <a:cubicBezTo>
                    <a:pt x="523079" y="999508"/>
                    <a:pt x="614356" y="1127068"/>
                    <a:pt x="820885" y="1394539"/>
                  </a:cubicBezTo>
                  <a:cubicBezTo>
                    <a:pt x="872582" y="1461489"/>
                    <a:pt x="926023" y="1530745"/>
                    <a:pt x="981122" y="1607412"/>
                  </a:cubicBezTo>
                  <a:cubicBezTo>
                    <a:pt x="1175968" y="1878671"/>
                    <a:pt x="1375871" y="2071535"/>
                    <a:pt x="1592426" y="2196871"/>
                  </a:cubicBezTo>
                  <a:cubicBezTo>
                    <a:pt x="1821970" y="2329783"/>
                    <a:pt x="2084904" y="2394345"/>
                    <a:pt x="2396135" y="2394345"/>
                  </a:cubicBezTo>
                  <a:cubicBezTo>
                    <a:pt x="2572762" y="2394345"/>
                    <a:pt x="2737009" y="2354405"/>
                    <a:pt x="2913111" y="2268597"/>
                  </a:cubicBezTo>
                  <a:cubicBezTo>
                    <a:pt x="3093922" y="2180483"/>
                    <a:pt x="3272903" y="2052018"/>
                    <a:pt x="3471411" y="1905518"/>
                  </a:cubicBezTo>
                  <a:cubicBezTo>
                    <a:pt x="3517964" y="1871178"/>
                    <a:pt x="3564344" y="1837332"/>
                    <a:pt x="3609242" y="1804640"/>
                  </a:cubicBezTo>
                  <a:cubicBezTo>
                    <a:pt x="3847765" y="1630800"/>
                    <a:pt x="4073038" y="1466594"/>
                    <a:pt x="4219151" y="1292919"/>
                  </a:cubicBezTo>
                  <a:cubicBezTo>
                    <a:pt x="4353843" y="1132832"/>
                    <a:pt x="4411295" y="979332"/>
                    <a:pt x="4411295" y="779635"/>
                  </a:cubicBezTo>
                  <a:cubicBezTo>
                    <a:pt x="4411295" y="517475"/>
                    <a:pt x="4371040" y="268882"/>
                    <a:pt x="4294235" y="44685"/>
                  </a:cubicBezTo>
                  <a:lnTo>
                    <a:pt x="4276624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2">
              <a:extLst>
                <a:ext uri="{FF2B5EF4-FFF2-40B4-BE49-F238E27FC236}">
                  <a16:creationId xmlns:a16="http://schemas.microsoft.com/office/drawing/2014/main" id="{A2EECE7B-E861-4242-BD71-ADD8F2DD3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7711" y="0"/>
              <a:ext cx="5069918" cy="3133064"/>
            </a:xfrm>
            <a:custGeom>
              <a:avLst/>
              <a:gdLst>
                <a:gd name="connsiteX0" fmla="*/ 153448 w 5069918"/>
                <a:gd name="connsiteY0" fmla="*/ 0 h 3133064"/>
                <a:gd name="connsiteX1" fmla="*/ 215434 w 5069918"/>
                <a:gd name="connsiteY1" fmla="*/ 0 h 3133064"/>
                <a:gd name="connsiteX2" fmla="*/ 215073 w 5069918"/>
                <a:gd name="connsiteY2" fmla="*/ 727 h 3133064"/>
                <a:gd name="connsiteX3" fmla="*/ 202868 w 5069918"/>
                <a:gd name="connsiteY3" fmla="*/ 26255 h 3133064"/>
                <a:gd name="connsiteX4" fmla="*/ 191273 w 5069918"/>
                <a:gd name="connsiteY4" fmla="*/ 52030 h 3133064"/>
                <a:gd name="connsiteX5" fmla="*/ 169129 w 5069918"/>
                <a:gd name="connsiteY5" fmla="*/ 103993 h 3133064"/>
                <a:gd name="connsiteX6" fmla="*/ 148381 w 5069918"/>
                <a:gd name="connsiteY6" fmla="*/ 156532 h 3133064"/>
                <a:gd name="connsiteX7" fmla="*/ 80903 w 5069918"/>
                <a:gd name="connsiteY7" fmla="*/ 371711 h 3133064"/>
                <a:gd name="connsiteX8" fmla="*/ 26154 w 5069918"/>
                <a:gd name="connsiteY8" fmla="*/ 817551 h 3133064"/>
                <a:gd name="connsiteX9" fmla="*/ 49169 w 5069918"/>
                <a:gd name="connsiteY9" fmla="*/ 1040143 h 3133064"/>
                <a:gd name="connsiteX10" fmla="*/ 119437 w 5069918"/>
                <a:gd name="connsiteY10" fmla="*/ 1253016 h 3133064"/>
                <a:gd name="connsiteX11" fmla="*/ 143672 w 5069918"/>
                <a:gd name="connsiteY11" fmla="*/ 1303908 h 3133064"/>
                <a:gd name="connsiteX12" fmla="*/ 170611 w 5069918"/>
                <a:gd name="connsiteY12" fmla="*/ 1353648 h 3133064"/>
                <a:gd name="connsiteX13" fmla="*/ 230330 w 5069918"/>
                <a:gd name="connsiteY13" fmla="*/ 1450079 h 3133064"/>
                <a:gd name="connsiteX14" fmla="*/ 279545 w 5069918"/>
                <a:gd name="connsiteY14" fmla="*/ 1519627 h 3133064"/>
                <a:gd name="connsiteX15" fmla="*/ 228347 w 5069918"/>
                <a:gd name="connsiteY15" fmla="*/ 1437024 h 3133064"/>
                <a:gd name="connsiteX16" fmla="*/ 175168 w 5069918"/>
                <a:gd name="connsiteY16" fmla="*/ 1336146 h 3133064"/>
                <a:gd name="connsiteX17" fmla="*/ 130009 w 5069918"/>
                <a:gd name="connsiteY17" fmla="*/ 1230573 h 3133064"/>
                <a:gd name="connsiteX18" fmla="*/ 95398 w 5069918"/>
                <a:gd name="connsiteY18" fmla="*/ 1121049 h 3133064"/>
                <a:gd name="connsiteX19" fmla="*/ 82496 w 5069918"/>
                <a:gd name="connsiteY19" fmla="*/ 1065216 h 3133064"/>
                <a:gd name="connsiteX20" fmla="*/ 76829 w 5069918"/>
                <a:gd name="connsiteY20" fmla="*/ 1037216 h 3133064"/>
                <a:gd name="connsiteX21" fmla="*/ 72121 w 5069918"/>
                <a:gd name="connsiteY21" fmla="*/ 1009135 h 3133064"/>
                <a:gd name="connsiteX22" fmla="*/ 54685 w 5069918"/>
                <a:gd name="connsiteY22" fmla="*/ 784156 h 3133064"/>
                <a:gd name="connsiteX23" fmla="*/ 103070 w 5069918"/>
                <a:gd name="connsiteY23" fmla="*/ 345810 h 3133064"/>
                <a:gd name="connsiteX24" fmla="*/ 163159 w 5069918"/>
                <a:gd name="connsiteY24" fmla="*/ 132051 h 3133064"/>
                <a:gd name="connsiteX25" fmla="*/ 217797 w 5069918"/>
                <a:gd name="connsiteY25" fmla="*/ 0 h 3133064"/>
                <a:gd name="connsiteX26" fmla="*/ 848227 w 5069918"/>
                <a:gd name="connsiteY26" fmla="*/ 0 h 3133064"/>
                <a:gd name="connsiteX27" fmla="*/ 771226 w 5069918"/>
                <a:gd name="connsiteY27" fmla="*/ 124098 h 3133064"/>
                <a:gd name="connsiteX28" fmla="*/ 590852 w 5069918"/>
                <a:gd name="connsiteY28" fmla="*/ 800847 h 3133064"/>
                <a:gd name="connsiteX29" fmla="*/ 888658 w 5069918"/>
                <a:gd name="connsiteY29" fmla="*/ 1415751 h 3133064"/>
                <a:gd name="connsiteX30" fmla="*/ 1048895 w 5069918"/>
                <a:gd name="connsiteY30" fmla="*/ 1628624 h 3133064"/>
                <a:gd name="connsiteX31" fmla="*/ 1660199 w 5069918"/>
                <a:gd name="connsiteY31" fmla="*/ 2218083 h 3133064"/>
                <a:gd name="connsiteX32" fmla="*/ 2463908 w 5069918"/>
                <a:gd name="connsiteY32" fmla="*/ 2415557 h 3133064"/>
                <a:gd name="connsiteX33" fmla="*/ 2980884 w 5069918"/>
                <a:gd name="connsiteY33" fmla="*/ 2289809 h 3133064"/>
                <a:gd name="connsiteX34" fmla="*/ 3539184 w 5069918"/>
                <a:gd name="connsiteY34" fmla="*/ 1926730 h 3133064"/>
                <a:gd name="connsiteX35" fmla="*/ 3677015 w 5069918"/>
                <a:gd name="connsiteY35" fmla="*/ 1825852 h 3133064"/>
                <a:gd name="connsiteX36" fmla="*/ 4286924 w 5069918"/>
                <a:gd name="connsiteY36" fmla="*/ 1314131 h 3133064"/>
                <a:gd name="connsiteX37" fmla="*/ 4479068 w 5069918"/>
                <a:gd name="connsiteY37" fmla="*/ 800847 h 3133064"/>
                <a:gd name="connsiteX38" fmla="*/ 4362007 w 5069918"/>
                <a:gd name="connsiteY38" fmla="*/ 65898 h 3133064"/>
                <a:gd name="connsiteX39" fmla="*/ 4336037 w 5069918"/>
                <a:gd name="connsiteY39" fmla="*/ 0 h 3133064"/>
                <a:gd name="connsiteX40" fmla="*/ 4913604 w 5069918"/>
                <a:gd name="connsiteY40" fmla="*/ 0 h 3133064"/>
                <a:gd name="connsiteX41" fmla="*/ 4930823 w 5069918"/>
                <a:gd name="connsiteY41" fmla="*/ 66892 h 3133064"/>
                <a:gd name="connsiteX42" fmla="*/ 4940407 w 5069918"/>
                <a:gd name="connsiteY42" fmla="*/ 125535 h 3133064"/>
                <a:gd name="connsiteX43" fmla="*/ 4982006 w 5069918"/>
                <a:gd name="connsiteY43" fmla="*/ 278378 h 3133064"/>
                <a:gd name="connsiteX44" fmla="*/ 5027482 w 5069918"/>
                <a:gd name="connsiteY44" fmla="*/ 504952 h 3133064"/>
                <a:gd name="connsiteX45" fmla="*/ 5058082 w 5069918"/>
                <a:gd name="connsiteY45" fmla="*/ 734049 h 3133064"/>
                <a:gd name="connsiteX46" fmla="*/ 5063486 w 5069918"/>
                <a:gd name="connsiteY46" fmla="*/ 791612 h 3133064"/>
                <a:gd name="connsiteX47" fmla="*/ 5067846 w 5069918"/>
                <a:gd name="connsiteY47" fmla="*/ 850245 h 3133064"/>
                <a:gd name="connsiteX48" fmla="*/ 5069414 w 5069918"/>
                <a:gd name="connsiteY48" fmla="*/ 969733 h 3133064"/>
                <a:gd name="connsiteX49" fmla="*/ 5040732 w 5069918"/>
                <a:gd name="connsiteY49" fmla="*/ 1209783 h 3133064"/>
                <a:gd name="connsiteX50" fmla="*/ 4964102 w 5069918"/>
                <a:gd name="connsiteY50" fmla="*/ 1442832 h 3133064"/>
                <a:gd name="connsiteX51" fmla="*/ 4689486 w 5069918"/>
                <a:gd name="connsiteY51" fmla="*/ 1849969 h 3133064"/>
                <a:gd name="connsiteX52" fmla="*/ 4333792 w 5069918"/>
                <a:gd name="connsiteY52" fmla="*/ 2176567 h 3133064"/>
                <a:gd name="connsiteX53" fmla="*/ 3965196 w 5069918"/>
                <a:gd name="connsiteY53" fmla="*/ 2468002 h 3133064"/>
                <a:gd name="connsiteX54" fmla="*/ 3873745 w 5069918"/>
                <a:gd name="connsiteY54" fmla="*/ 2541128 h 3133064"/>
                <a:gd name="connsiteX55" fmla="*/ 3779416 w 5069918"/>
                <a:gd name="connsiteY55" fmla="*/ 2614666 h 3133064"/>
                <a:gd name="connsiteX56" fmla="*/ 3582739 w 5069918"/>
                <a:gd name="connsiteY56" fmla="*/ 2756555 h 3133064"/>
                <a:gd name="connsiteX57" fmla="*/ 3371851 w 5069918"/>
                <a:gd name="connsiteY57" fmla="*/ 2886338 h 3133064"/>
                <a:gd name="connsiteX58" fmla="*/ 3143614 w 5069918"/>
                <a:gd name="connsiteY58" fmla="*/ 2995780 h 3133064"/>
                <a:gd name="connsiteX59" fmla="*/ 2643552 w 5069918"/>
                <a:gd name="connsiteY59" fmla="*/ 3122516 h 3133064"/>
                <a:gd name="connsiteX60" fmla="*/ 2514264 w 5069918"/>
                <a:gd name="connsiteY60" fmla="*/ 3131657 h 3133064"/>
                <a:gd name="connsiteX61" fmla="*/ 2481920 w 5069918"/>
                <a:gd name="connsiteY61" fmla="*/ 3132810 h 3133064"/>
                <a:gd name="connsiteX62" fmla="*/ 2449664 w 5069918"/>
                <a:gd name="connsiteY62" fmla="*/ 3132975 h 3133064"/>
                <a:gd name="connsiteX63" fmla="*/ 2386284 w 5069918"/>
                <a:gd name="connsiteY63" fmla="*/ 3132234 h 3133064"/>
                <a:gd name="connsiteX64" fmla="*/ 2260658 w 5069918"/>
                <a:gd name="connsiteY64" fmla="*/ 3127292 h 3133064"/>
                <a:gd name="connsiteX65" fmla="*/ 2134945 w 5069918"/>
                <a:gd name="connsiteY65" fmla="*/ 3115928 h 3133064"/>
                <a:gd name="connsiteX66" fmla="*/ 1884564 w 5069918"/>
                <a:gd name="connsiteY66" fmla="*/ 3075412 h 3133064"/>
                <a:gd name="connsiteX67" fmla="*/ 1639764 w 5069918"/>
                <a:gd name="connsiteY67" fmla="*/ 3005498 h 3133064"/>
                <a:gd name="connsiteX68" fmla="*/ 1407081 w 5069918"/>
                <a:gd name="connsiteY68" fmla="*/ 2904125 h 3133064"/>
                <a:gd name="connsiteX69" fmla="*/ 1193491 w 5069918"/>
                <a:gd name="connsiteY69" fmla="*/ 2772201 h 3133064"/>
                <a:gd name="connsiteX70" fmla="*/ 836141 w 5069918"/>
                <a:gd name="connsiteY70" fmla="*/ 2439839 h 3133064"/>
                <a:gd name="connsiteX71" fmla="*/ 690812 w 5069918"/>
                <a:gd name="connsiteY71" fmla="*/ 2251422 h 3133064"/>
                <a:gd name="connsiteX72" fmla="*/ 562397 w 5069918"/>
                <a:gd name="connsiteY72" fmla="*/ 2054937 h 3133064"/>
                <a:gd name="connsiteX73" fmla="*/ 502504 w 5069918"/>
                <a:gd name="connsiteY73" fmla="*/ 1957435 h 3133064"/>
                <a:gd name="connsiteX74" fmla="*/ 440258 w 5069918"/>
                <a:gd name="connsiteY74" fmla="*/ 1861580 h 3133064"/>
                <a:gd name="connsiteX75" fmla="*/ 310360 w 5069918"/>
                <a:gd name="connsiteY75" fmla="*/ 1670693 h 3133064"/>
                <a:gd name="connsiteX76" fmla="*/ 246806 w 5069918"/>
                <a:gd name="connsiteY76" fmla="*/ 1573603 h 3133064"/>
                <a:gd name="connsiteX77" fmla="*/ 186303 w 5069918"/>
                <a:gd name="connsiteY77" fmla="*/ 1474372 h 3133064"/>
                <a:gd name="connsiteX78" fmla="*/ 84390 w 5069918"/>
                <a:gd name="connsiteY78" fmla="*/ 1266192 h 3133064"/>
                <a:gd name="connsiteX79" fmla="*/ 20139 w 5069918"/>
                <a:gd name="connsiteY79" fmla="*/ 1045249 h 3133064"/>
                <a:gd name="connsiteX80" fmla="*/ 0 w 5069918"/>
                <a:gd name="connsiteY80" fmla="*/ 817551 h 3133064"/>
                <a:gd name="connsiteX81" fmla="*/ 102773 w 5069918"/>
                <a:gd name="connsiteY81" fmla="*/ 142588 h 31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69918" h="3133064">
                  <a:moveTo>
                    <a:pt x="153448" y="0"/>
                  </a:moveTo>
                  <a:lnTo>
                    <a:pt x="215434" y="0"/>
                  </a:lnTo>
                  <a:lnTo>
                    <a:pt x="215073" y="727"/>
                  </a:lnTo>
                  <a:lnTo>
                    <a:pt x="202868" y="26255"/>
                  </a:lnTo>
                  <a:lnTo>
                    <a:pt x="191273" y="52030"/>
                  </a:lnTo>
                  <a:cubicBezTo>
                    <a:pt x="183688" y="69241"/>
                    <a:pt x="176016" y="86452"/>
                    <a:pt x="169129" y="103993"/>
                  </a:cubicBezTo>
                  <a:cubicBezTo>
                    <a:pt x="162242" y="121533"/>
                    <a:pt x="154658" y="138827"/>
                    <a:pt x="148381" y="156532"/>
                  </a:cubicBezTo>
                  <a:cubicBezTo>
                    <a:pt x="121529" y="226858"/>
                    <a:pt x="98775" y="298667"/>
                    <a:pt x="80903" y="371711"/>
                  </a:cubicBezTo>
                  <a:cubicBezTo>
                    <a:pt x="44636" y="517470"/>
                    <a:pt x="26067" y="667511"/>
                    <a:pt x="26154" y="817551"/>
                  </a:cubicBezTo>
                  <a:cubicBezTo>
                    <a:pt x="26589" y="892326"/>
                    <a:pt x="34000" y="966934"/>
                    <a:pt x="49169" y="1040143"/>
                  </a:cubicBezTo>
                  <a:cubicBezTo>
                    <a:pt x="65123" y="1113187"/>
                    <a:pt x="88226" y="1184666"/>
                    <a:pt x="119437" y="1253016"/>
                  </a:cubicBezTo>
                  <a:cubicBezTo>
                    <a:pt x="126847" y="1270228"/>
                    <a:pt x="135478" y="1287027"/>
                    <a:pt x="143672" y="1303908"/>
                  </a:cubicBezTo>
                  <a:cubicBezTo>
                    <a:pt x="152565" y="1320543"/>
                    <a:pt x="161021" y="1337342"/>
                    <a:pt x="170611" y="1353648"/>
                  </a:cubicBezTo>
                  <a:cubicBezTo>
                    <a:pt x="188919" y="1386587"/>
                    <a:pt x="209319" y="1418539"/>
                    <a:pt x="230330" y="1450079"/>
                  </a:cubicBezTo>
                  <a:lnTo>
                    <a:pt x="279545" y="1519627"/>
                  </a:lnTo>
                  <a:lnTo>
                    <a:pt x="228347" y="1437024"/>
                  </a:lnTo>
                  <a:cubicBezTo>
                    <a:pt x="209690" y="1404084"/>
                    <a:pt x="191645" y="1370567"/>
                    <a:pt x="175168" y="1336146"/>
                  </a:cubicBezTo>
                  <a:cubicBezTo>
                    <a:pt x="158778" y="1301641"/>
                    <a:pt x="143522" y="1266478"/>
                    <a:pt x="130009" y="1230573"/>
                  </a:cubicBezTo>
                  <a:cubicBezTo>
                    <a:pt x="116757" y="1194587"/>
                    <a:pt x="104988" y="1158105"/>
                    <a:pt x="95398" y="1121049"/>
                  </a:cubicBezTo>
                  <a:cubicBezTo>
                    <a:pt x="90865" y="1102520"/>
                    <a:pt x="86245" y="1083909"/>
                    <a:pt x="82496" y="1065216"/>
                  </a:cubicBezTo>
                  <a:lnTo>
                    <a:pt x="76829" y="1037216"/>
                  </a:lnTo>
                  <a:lnTo>
                    <a:pt x="72121" y="1009135"/>
                  </a:lnTo>
                  <a:cubicBezTo>
                    <a:pt x="59829" y="934198"/>
                    <a:pt x="54685" y="858847"/>
                    <a:pt x="54685" y="784156"/>
                  </a:cubicBezTo>
                  <a:cubicBezTo>
                    <a:pt x="55033" y="637163"/>
                    <a:pt x="71337" y="490169"/>
                    <a:pt x="103070" y="345810"/>
                  </a:cubicBezTo>
                  <a:cubicBezTo>
                    <a:pt x="118894" y="273671"/>
                    <a:pt x="138923" y="202233"/>
                    <a:pt x="163159" y="132051"/>
                  </a:cubicBezTo>
                  <a:lnTo>
                    <a:pt x="217797" y="0"/>
                  </a:lnTo>
                  <a:lnTo>
                    <a:pt x="848227" y="0"/>
                  </a:lnTo>
                  <a:lnTo>
                    <a:pt x="771226" y="124098"/>
                  </a:lnTo>
                  <a:cubicBezTo>
                    <a:pt x="651529" y="343066"/>
                    <a:pt x="590852" y="570762"/>
                    <a:pt x="590852" y="800847"/>
                  </a:cubicBezTo>
                  <a:cubicBezTo>
                    <a:pt x="590852" y="1020720"/>
                    <a:pt x="682129" y="1148280"/>
                    <a:pt x="888658" y="1415751"/>
                  </a:cubicBezTo>
                  <a:cubicBezTo>
                    <a:pt x="940355" y="1482701"/>
                    <a:pt x="993796" y="1551957"/>
                    <a:pt x="1048895" y="1628624"/>
                  </a:cubicBezTo>
                  <a:cubicBezTo>
                    <a:pt x="1243741" y="1899883"/>
                    <a:pt x="1443644" y="2092747"/>
                    <a:pt x="1660199" y="2218083"/>
                  </a:cubicBezTo>
                  <a:cubicBezTo>
                    <a:pt x="1889743" y="2350995"/>
                    <a:pt x="2152677" y="2415557"/>
                    <a:pt x="2463908" y="2415557"/>
                  </a:cubicBezTo>
                  <a:cubicBezTo>
                    <a:pt x="2640535" y="2415557"/>
                    <a:pt x="2804782" y="2375617"/>
                    <a:pt x="2980884" y="2289809"/>
                  </a:cubicBezTo>
                  <a:cubicBezTo>
                    <a:pt x="3161695" y="2201695"/>
                    <a:pt x="3340676" y="2073230"/>
                    <a:pt x="3539184" y="1926730"/>
                  </a:cubicBezTo>
                  <a:cubicBezTo>
                    <a:pt x="3585737" y="1892390"/>
                    <a:pt x="3632117" y="1858544"/>
                    <a:pt x="3677015" y="1825852"/>
                  </a:cubicBezTo>
                  <a:cubicBezTo>
                    <a:pt x="3915538" y="1652012"/>
                    <a:pt x="4140811" y="1487806"/>
                    <a:pt x="4286924" y="1314131"/>
                  </a:cubicBezTo>
                  <a:cubicBezTo>
                    <a:pt x="4421616" y="1154044"/>
                    <a:pt x="4479068" y="1000544"/>
                    <a:pt x="4479068" y="800847"/>
                  </a:cubicBezTo>
                  <a:cubicBezTo>
                    <a:pt x="4479068" y="538687"/>
                    <a:pt x="4438813" y="290094"/>
                    <a:pt x="4362007" y="65898"/>
                  </a:cubicBezTo>
                  <a:lnTo>
                    <a:pt x="4336037" y="0"/>
                  </a:lnTo>
                  <a:lnTo>
                    <a:pt x="4913604" y="0"/>
                  </a:lnTo>
                  <a:lnTo>
                    <a:pt x="4930823" y="66892"/>
                  </a:lnTo>
                  <a:lnTo>
                    <a:pt x="4940407" y="125535"/>
                  </a:lnTo>
                  <a:lnTo>
                    <a:pt x="4982006" y="278378"/>
                  </a:lnTo>
                  <a:cubicBezTo>
                    <a:pt x="4999758" y="353368"/>
                    <a:pt x="5014971" y="428944"/>
                    <a:pt x="5027482" y="504952"/>
                  </a:cubicBezTo>
                  <a:cubicBezTo>
                    <a:pt x="5040123" y="580961"/>
                    <a:pt x="5050323" y="657382"/>
                    <a:pt x="5058082" y="734049"/>
                  </a:cubicBezTo>
                  <a:cubicBezTo>
                    <a:pt x="5060261" y="753237"/>
                    <a:pt x="5061743" y="772425"/>
                    <a:pt x="5063486" y="791612"/>
                  </a:cubicBezTo>
                  <a:cubicBezTo>
                    <a:pt x="5065318" y="810552"/>
                    <a:pt x="5066625" y="830398"/>
                    <a:pt x="5067846" y="850245"/>
                  </a:cubicBezTo>
                  <a:cubicBezTo>
                    <a:pt x="5069851" y="889855"/>
                    <a:pt x="5070461" y="929712"/>
                    <a:pt x="5069414" y="969733"/>
                  </a:cubicBezTo>
                  <a:cubicBezTo>
                    <a:pt x="5067060" y="1049695"/>
                    <a:pt x="5057820" y="1130233"/>
                    <a:pt x="5040732" y="1209783"/>
                  </a:cubicBezTo>
                  <a:cubicBezTo>
                    <a:pt x="5023123" y="1289250"/>
                    <a:pt x="4997578" y="1367647"/>
                    <a:pt x="4964102" y="1442832"/>
                  </a:cubicBezTo>
                  <a:cubicBezTo>
                    <a:pt x="4897409" y="1593697"/>
                    <a:pt x="4799942" y="1730232"/>
                    <a:pt x="4689486" y="1849969"/>
                  </a:cubicBezTo>
                  <a:cubicBezTo>
                    <a:pt x="4579116" y="1970446"/>
                    <a:pt x="4456716" y="2076100"/>
                    <a:pt x="4333792" y="2176567"/>
                  </a:cubicBezTo>
                  <a:cubicBezTo>
                    <a:pt x="4210520" y="2276869"/>
                    <a:pt x="4085853" y="2371736"/>
                    <a:pt x="3965196" y="2468002"/>
                  </a:cubicBezTo>
                  <a:lnTo>
                    <a:pt x="3873745" y="2541128"/>
                  </a:lnTo>
                  <a:cubicBezTo>
                    <a:pt x="3842621" y="2565751"/>
                    <a:pt x="3811324" y="2590374"/>
                    <a:pt x="3779416" y="2614666"/>
                  </a:cubicBezTo>
                  <a:cubicBezTo>
                    <a:pt x="3715862" y="2663335"/>
                    <a:pt x="3650652" y="2711016"/>
                    <a:pt x="3582739" y="2756555"/>
                  </a:cubicBezTo>
                  <a:cubicBezTo>
                    <a:pt x="3514913" y="2802012"/>
                    <a:pt x="3445170" y="2846151"/>
                    <a:pt x="3371851" y="2886338"/>
                  </a:cubicBezTo>
                  <a:cubicBezTo>
                    <a:pt x="3298533" y="2926442"/>
                    <a:pt x="3222687" y="2963664"/>
                    <a:pt x="3143614" y="2995780"/>
                  </a:cubicBezTo>
                  <a:cubicBezTo>
                    <a:pt x="2985994" y="3060837"/>
                    <a:pt x="2815732" y="3104317"/>
                    <a:pt x="2643552" y="3122516"/>
                  </a:cubicBezTo>
                  <a:cubicBezTo>
                    <a:pt x="2600484" y="3126799"/>
                    <a:pt x="2557331" y="3130258"/>
                    <a:pt x="2514264" y="3131657"/>
                  </a:cubicBezTo>
                  <a:lnTo>
                    <a:pt x="2481920" y="3132810"/>
                  </a:lnTo>
                  <a:lnTo>
                    <a:pt x="2449664" y="3132975"/>
                  </a:lnTo>
                  <a:cubicBezTo>
                    <a:pt x="2427868" y="3133304"/>
                    <a:pt x="2407207" y="3132646"/>
                    <a:pt x="2386284" y="3132234"/>
                  </a:cubicBezTo>
                  <a:cubicBezTo>
                    <a:pt x="2344524" y="3131740"/>
                    <a:pt x="2302505" y="3129352"/>
                    <a:pt x="2260658" y="3127292"/>
                  </a:cubicBezTo>
                  <a:cubicBezTo>
                    <a:pt x="2218725" y="3123999"/>
                    <a:pt x="2176791" y="3120952"/>
                    <a:pt x="2134945" y="3115928"/>
                  </a:cubicBezTo>
                  <a:cubicBezTo>
                    <a:pt x="2051165" y="3106458"/>
                    <a:pt x="1967473" y="3093529"/>
                    <a:pt x="1884564" y="3075412"/>
                  </a:cubicBezTo>
                  <a:cubicBezTo>
                    <a:pt x="1801657" y="3057296"/>
                    <a:pt x="1719708" y="3033990"/>
                    <a:pt x="1639764" y="3005498"/>
                  </a:cubicBezTo>
                  <a:cubicBezTo>
                    <a:pt x="1559820" y="2976922"/>
                    <a:pt x="1481969" y="2942830"/>
                    <a:pt x="1407081" y="2904125"/>
                  </a:cubicBezTo>
                  <a:cubicBezTo>
                    <a:pt x="1332455" y="2864845"/>
                    <a:pt x="1260794" y="2820953"/>
                    <a:pt x="1193491" y="2772201"/>
                  </a:cubicBezTo>
                  <a:cubicBezTo>
                    <a:pt x="1058362" y="2675194"/>
                    <a:pt x="939973" y="2561469"/>
                    <a:pt x="836141" y="2439839"/>
                  </a:cubicBezTo>
                  <a:cubicBezTo>
                    <a:pt x="784444" y="2378735"/>
                    <a:pt x="736321" y="2315656"/>
                    <a:pt x="690812" y="2251422"/>
                  </a:cubicBezTo>
                  <a:cubicBezTo>
                    <a:pt x="645217" y="2187190"/>
                    <a:pt x="602674" y="2121557"/>
                    <a:pt x="562397" y="2054937"/>
                  </a:cubicBezTo>
                  <a:cubicBezTo>
                    <a:pt x="541823" y="2021256"/>
                    <a:pt x="522992" y="1989716"/>
                    <a:pt x="502504" y="1957435"/>
                  </a:cubicBezTo>
                  <a:cubicBezTo>
                    <a:pt x="482192" y="1925401"/>
                    <a:pt x="461530" y="1893367"/>
                    <a:pt x="440258" y="1861580"/>
                  </a:cubicBezTo>
                  <a:lnTo>
                    <a:pt x="310360" y="1670693"/>
                  </a:lnTo>
                  <a:cubicBezTo>
                    <a:pt x="288826" y="1638577"/>
                    <a:pt x="267555" y="1606296"/>
                    <a:pt x="246806" y="1573603"/>
                  </a:cubicBezTo>
                  <a:cubicBezTo>
                    <a:pt x="226057" y="1540910"/>
                    <a:pt x="205483" y="1508135"/>
                    <a:pt x="186303" y="1474372"/>
                  </a:cubicBezTo>
                  <a:cubicBezTo>
                    <a:pt x="147857" y="1407174"/>
                    <a:pt x="112550" y="1338002"/>
                    <a:pt x="84390" y="1266192"/>
                  </a:cubicBezTo>
                  <a:cubicBezTo>
                    <a:pt x="55708" y="1194630"/>
                    <a:pt x="34436" y="1120434"/>
                    <a:pt x="20139" y="1045249"/>
                  </a:cubicBezTo>
                  <a:cubicBezTo>
                    <a:pt x="6452" y="970064"/>
                    <a:pt x="0" y="893725"/>
                    <a:pt x="0" y="817551"/>
                  </a:cubicBezTo>
                  <a:cubicBezTo>
                    <a:pt x="850" y="589772"/>
                    <a:pt x="36028" y="362457"/>
                    <a:pt x="102773" y="1425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 descr="Une image contenant Bleu électrique, Police, Graphique, violet&#10;&#10;Description générée automatiquement">
            <a:extLst>
              <a:ext uri="{FF2B5EF4-FFF2-40B4-BE49-F238E27FC236}">
                <a16:creationId xmlns:a16="http://schemas.microsoft.com/office/drawing/2014/main" id="{E556F789-AB94-81E2-8932-734C6EF8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5305" y="426351"/>
            <a:ext cx="2378315" cy="1046458"/>
          </a:xfrm>
          <a:prstGeom prst="rect">
            <a:avLst/>
          </a:prstGeom>
          <a:noFill/>
        </p:spPr>
      </p:pic>
      <p:pic>
        <p:nvPicPr>
          <p:cNvPr id="4" name="Image 3" descr="Une image contenant Graphique, graphisme, conception&#10;&#10;Description générée automatiquement">
            <a:extLst>
              <a:ext uri="{FF2B5EF4-FFF2-40B4-BE49-F238E27FC236}">
                <a16:creationId xmlns:a16="http://schemas.microsoft.com/office/drawing/2014/main" id="{95195D94-E5B7-F3C4-E9CB-AF435F7BC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2670" y="4341871"/>
            <a:ext cx="3421939" cy="1779408"/>
          </a:xfrm>
          <a:prstGeom prst="rect">
            <a:avLst/>
          </a:prstGeom>
          <a:noFill/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ADC7FCC-1D70-1FB5-912E-988B81BDBE78}"/>
              </a:ext>
            </a:extLst>
          </p:cNvPr>
          <p:cNvSpPr txBox="1"/>
          <p:nvPr/>
        </p:nvSpPr>
        <p:spPr>
          <a:xfrm>
            <a:off x="244142" y="6180711"/>
            <a:ext cx="11795185" cy="659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Pierrick BERTHE                               Formation Expert en Data Science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       Openclassrooms – CentraleSupélec		 		août 2023 –&gt; avril 2024</a:t>
            </a:r>
            <a:endParaRPr lang="fr-F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11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4105596" y="897271"/>
          <a:ext cx="3980808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121886" y="1592332"/>
          <a:ext cx="10145690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E5ED7CCE-1F16-CAC3-3925-94BE032650C8}"/>
              </a:ext>
            </a:extLst>
          </p:cNvPr>
          <p:cNvSpPr txBox="1"/>
          <p:nvPr/>
        </p:nvSpPr>
        <p:spPr>
          <a:xfrm>
            <a:off x="4536286" y="1901257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strike="sngStrike" dirty="0"/>
              <a:t>features &lt; 50% de remplissage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E32D06F-B353-7993-E623-8EFF91B7BFB5}"/>
              </a:ext>
            </a:extLst>
          </p:cNvPr>
          <p:cNvSpPr txBox="1"/>
          <p:nvPr/>
        </p:nvSpPr>
        <p:spPr>
          <a:xfrm>
            <a:off x="6294131" y="3982895"/>
            <a:ext cx="550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proportion des sources d’énergie (électricité / gaz naturel / vapeur) Suppression consommation et émission CO2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7552819" y="4879366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bâtiments non destinés à l’habitation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5C2461-4747-EAEB-346D-958B42CF9C19}"/>
              </a:ext>
            </a:extLst>
          </p:cNvPr>
          <p:cNvSpPr txBox="1"/>
          <p:nvPr/>
        </p:nvSpPr>
        <p:spPr>
          <a:xfrm>
            <a:off x="8636898" y="5697685"/>
            <a:ext cx="316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bâtiments labélisés comme « outliers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D8B0BF-390E-90BF-D33C-13BE9C1E840A}"/>
              </a:ext>
            </a:extLst>
          </p:cNvPr>
          <p:cNvSpPr txBox="1"/>
          <p:nvPr/>
        </p:nvSpPr>
        <p:spPr>
          <a:xfrm>
            <a:off x="5366348" y="2582285"/>
            <a:ext cx="670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Quantité d’énergie (kBtu / </a:t>
            </a:r>
            <a:r>
              <a:rPr lang="fr-FR" sz="1400" strike="sngStrike" dirty="0"/>
              <a:t>kWh</a:t>
            </a:r>
            <a:r>
              <a:rPr lang="fr-FR" sz="1400" dirty="0"/>
              <a:t>)</a:t>
            </a:r>
            <a:endParaRPr lang="fr-FR" sz="1400" i="1" dirty="0"/>
          </a:p>
          <a:p>
            <a:r>
              <a:rPr lang="fr-FR" sz="1400" dirty="0"/>
              <a:t>     Localisation géographique (longitude &amp; latitude / </a:t>
            </a:r>
            <a:r>
              <a:rPr lang="fr-FR" sz="1400" strike="sngStrike" dirty="0"/>
              <a:t>adresse / n° de parcelle / Zip Code</a:t>
            </a:r>
            <a:r>
              <a:rPr lang="fr-FR" sz="1400" dirty="0"/>
              <a:t>)</a:t>
            </a:r>
            <a:endParaRPr lang="fr-FR" sz="14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39C46D-A2DA-B9C7-285D-41408AB98A48}"/>
              </a:ext>
            </a:extLst>
          </p:cNvPr>
          <p:cNvSpPr txBox="1"/>
          <p:nvPr/>
        </p:nvSpPr>
        <p:spPr>
          <a:xfrm>
            <a:off x="6030321" y="3446226"/>
            <a:ext cx="55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feature : « Datayear » / « city » / « State »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CDF0F-AA62-5DFD-35B1-D9C65D2C4941}"/>
              </a:ext>
            </a:extLst>
          </p:cNvPr>
          <p:cNvSpPr/>
          <p:nvPr/>
        </p:nvSpPr>
        <p:spPr>
          <a:xfrm>
            <a:off x="204658" y="3105505"/>
            <a:ext cx="11782684" cy="3336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272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4105596" y="897271"/>
          <a:ext cx="3980808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121886" y="1592332"/>
          <a:ext cx="10145690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6E32D06F-B353-7993-E623-8EFF91B7BFB5}"/>
              </a:ext>
            </a:extLst>
          </p:cNvPr>
          <p:cNvSpPr txBox="1"/>
          <p:nvPr/>
        </p:nvSpPr>
        <p:spPr>
          <a:xfrm>
            <a:off x="6294131" y="3982895"/>
            <a:ext cx="550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proportion des sources d’énergie (électricité / gaz naturel / vapeur) Suppression consommation et émission CO2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7552819" y="4879366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bâtiments non destinés à l’habitation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5C2461-4747-EAEB-346D-958B42CF9C19}"/>
              </a:ext>
            </a:extLst>
          </p:cNvPr>
          <p:cNvSpPr txBox="1"/>
          <p:nvPr/>
        </p:nvSpPr>
        <p:spPr>
          <a:xfrm>
            <a:off x="8636898" y="5697685"/>
            <a:ext cx="316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bâtiments labélisés comme « outliers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D8B0BF-390E-90BF-D33C-13BE9C1E840A}"/>
              </a:ext>
            </a:extLst>
          </p:cNvPr>
          <p:cNvSpPr txBox="1"/>
          <p:nvPr/>
        </p:nvSpPr>
        <p:spPr>
          <a:xfrm>
            <a:off x="5366348" y="2582285"/>
            <a:ext cx="670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Quantité d’énergie (kBtu / </a:t>
            </a:r>
            <a:r>
              <a:rPr lang="fr-FR" sz="1400" strike="sngStrike" dirty="0"/>
              <a:t>kWh</a:t>
            </a:r>
            <a:r>
              <a:rPr lang="fr-FR" sz="1400" dirty="0"/>
              <a:t>)</a:t>
            </a:r>
            <a:endParaRPr lang="fr-FR" sz="1400" i="1" dirty="0"/>
          </a:p>
          <a:p>
            <a:r>
              <a:rPr lang="fr-FR" sz="1400" dirty="0"/>
              <a:t>     Localisation géographique (longitude &amp; latitude / </a:t>
            </a:r>
            <a:r>
              <a:rPr lang="fr-FR" sz="1400" strike="sngStrike" dirty="0"/>
              <a:t>adresse / n° de parcelle / Zip Code</a:t>
            </a:r>
            <a:r>
              <a:rPr lang="fr-FR" sz="1400" dirty="0"/>
              <a:t>)</a:t>
            </a:r>
            <a:endParaRPr lang="fr-FR" sz="14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39C46D-A2DA-B9C7-285D-41408AB98A48}"/>
              </a:ext>
            </a:extLst>
          </p:cNvPr>
          <p:cNvSpPr txBox="1"/>
          <p:nvPr/>
        </p:nvSpPr>
        <p:spPr>
          <a:xfrm>
            <a:off x="6030321" y="3446226"/>
            <a:ext cx="55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« </a:t>
            </a:r>
            <a:r>
              <a:rPr lang="fr-FR" sz="1400" strike="sngStrike" dirty="0"/>
              <a:t>Datayear</a:t>
            </a:r>
            <a:r>
              <a:rPr lang="fr-FR" sz="1400" dirty="0"/>
              <a:t> » / « </a:t>
            </a:r>
            <a:r>
              <a:rPr lang="fr-FR" sz="1400" strike="sngStrike" dirty="0"/>
              <a:t>city</a:t>
            </a:r>
            <a:r>
              <a:rPr lang="fr-FR" sz="1400" dirty="0"/>
              <a:t> » / « </a:t>
            </a:r>
            <a:r>
              <a:rPr lang="fr-FR" sz="1400" strike="sngStrike" dirty="0"/>
              <a:t>State</a:t>
            </a:r>
            <a:r>
              <a:rPr lang="fr-FR" sz="1400" dirty="0"/>
              <a:t> »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CDF0F-AA62-5DFD-35B1-D9C65D2C4941}"/>
              </a:ext>
            </a:extLst>
          </p:cNvPr>
          <p:cNvSpPr/>
          <p:nvPr/>
        </p:nvSpPr>
        <p:spPr>
          <a:xfrm>
            <a:off x="204658" y="3752495"/>
            <a:ext cx="11782684" cy="2689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24F7E2-CB4F-18EF-8380-0A990F8FCD73}"/>
              </a:ext>
            </a:extLst>
          </p:cNvPr>
          <p:cNvSpPr txBox="1"/>
          <p:nvPr/>
        </p:nvSpPr>
        <p:spPr>
          <a:xfrm>
            <a:off x="4536286" y="1901257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strike="sngStrike" dirty="0"/>
              <a:t>features &lt; 50% de remplissage</a:t>
            </a:r>
          </a:p>
        </p:txBody>
      </p:sp>
    </p:spTree>
    <p:extLst>
      <p:ext uri="{BB962C8B-B14F-4D97-AF65-F5344CB8AC3E}">
        <p14:creationId xmlns:p14="http://schemas.microsoft.com/office/powerpoint/2010/main" val="116968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4105596" y="897271"/>
          <a:ext cx="3980808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121886" y="1592332"/>
          <a:ext cx="10145690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6E32D06F-B353-7993-E623-8EFF91B7BFB5}"/>
              </a:ext>
            </a:extLst>
          </p:cNvPr>
          <p:cNvSpPr txBox="1"/>
          <p:nvPr/>
        </p:nvSpPr>
        <p:spPr>
          <a:xfrm>
            <a:off x="6294131" y="3982895"/>
            <a:ext cx="550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proportion des sources d’énergie (électricité / gaz naturel / vapeur) </a:t>
            </a:r>
            <a:r>
              <a:rPr lang="fr-FR" sz="1400" strike="sngStrike" dirty="0"/>
              <a:t>consommation énergie</a:t>
            </a:r>
            <a:r>
              <a:rPr lang="fr-FR" sz="1400" dirty="0"/>
              <a:t> et </a:t>
            </a:r>
            <a:r>
              <a:rPr lang="fr-FR" sz="1400" strike="sngStrike" dirty="0"/>
              <a:t>émission CO2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7552819" y="4879366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bâtiments non destinés à l’habitation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5C2461-4747-EAEB-346D-958B42CF9C19}"/>
              </a:ext>
            </a:extLst>
          </p:cNvPr>
          <p:cNvSpPr txBox="1"/>
          <p:nvPr/>
        </p:nvSpPr>
        <p:spPr>
          <a:xfrm>
            <a:off x="8636898" y="5697685"/>
            <a:ext cx="316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bâtiments labélisés comme « outliers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D8B0BF-390E-90BF-D33C-13BE9C1E840A}"/>
              </a:ext>
            </a:extLst>
          </p:cNvPr>
          <p:cNvSpPr txBox="1"/>
          <p:nvPr/>
        </p:nvSpPr>
        <p:spPr>
          <a:xfrm>
            <a:off x="5366348" y="2582285"/>
            <a:ext cx="670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Quantité d’énergie (kBtu / </a:t>
            </a:r>
            <a:r>
              <a:rPr lang="fr-FR" sz="1400" strike="sngStrike" dirty="0"/>
              <a:t>kWh</a:t>
            </a:r>
            <a:r>
              <a:rPr lang="fr-FR" sz="1400" dirty="0"/>
              <a:t>)</a:t>
            </a:r>
            <a:endParaRPr lang="fr-FR" sz="1400" i="1" dirty="0"/>
          </a:p>
          <a:p>
            <a:r>
              <a:rPr lang="fr-FR" sz="1400" dirty="0"/>
              <a:t>     Localisation géographique (longitude &amp; latitude / </a:t>
            </a:r>
            <a:r>
              <a:rPr lang="fr-FR" sz="1400" strike="sngStrike" dirty="0"/>
              <a:t>adresse / n° de parcelle / Zip Code</a:t>
            </a:r>
            <a:r>
              <a:rPr lang="fr-FR" sz="1400" dirty="0"/>
              <a:t>)</a:t>
            </a:r>
            <a:endParaRPr lang="fr-FR" sz="14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CDF0F-AA62-5DFD-35B1-D9C65D2C4941}"/>
              </a:ext>
            </a:extLst>
          </p:cNvPr>
          <p:cNvSpPr/>
          <p:nvPr/>
        </p:nvSpPr>
        <p:spPr>
          <a:xfrm>
            <a:off x="204658" y="4506115"/>
            <a:ext cx="11782684" cy="1935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D5F9A8-4299-806E-0EA3-B68FF175738B}"/>
              </a:ext>
            </a:extLst>
          </p:cNvPr>
          <p:cNvSpPr txBox="1"/>
          <p:nvPr/>
        </p:nvSpPr>
        <p:spPr>
          <a:xfrm>
            <a:off x="4536286" y="1901257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strike="sngStrike" dirty="0"/>
              <a:t>features &lt; 50% de remplissage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356CD4-EF27-288D-A8FF-057C4E1A2BF4}"/>
              </a:ext>
            </a:extLst>
          </p:cNvPr>
          <p:cNvSpPr txBox="1"/>
          <p:nvPr/>
        </p:nvSpPr>
        <p:spPr>
          <a:xfrm>
            <a:off x="6030321" y="3446226"/>
            <a:ext cx="55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« </a:t>
            </a:r>
            <a:r>
              <a:rPr lang="fr-FR" sz="1400" strike="sngStrike" dirty="0"/>
              <a:t>Datayear</a:t>
            </a:r>
            <a:r>
              <a:rPr lang="fr-FR" sz="1400" dirty="0"/>
              <a:t> » / « </a:t>
            </a:r>
            <a:r>
              <a:rPr lang="fr-FR" sz="1400" strike="sngStrike" dirty="0"/>
              <a:t>city</a:t>
            </a:r>
            <a:r>
              <a:rPr lang="fr-FR" sz="1400" dirty="0"/>
              <a:t> » / « </a:t>
            </a:r>
            <a:r>
              <a:rPr lang="fr-FR" sz="1400" strike="sngStrike" dirty="0"/>
              <a:t>State</a:t>
            </a:r>
            <a:r>
              <a:rPr lang="fr-FR" sz="1400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3046051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4105596" y="897271"/>
          <a:ext cx="3980808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121886" y="1592332"/>
          <a:ext cx="10145690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7552819" y="4879366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bâtiments non destinés à l’habitation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5C2461-4747-EAEB-346D-958B42CF9C19}"/>
              </a:ext>
            </a:extLst>
          </p:cNvPr>
          <p:cNvSpPr txBox="1"/>
          <p:nvPr/>
        </p:nvSpPr>
        <p:spPr>
          <a:xfrm>
            <a:off x="8636898" y="5697685"/>
            <a:ext cx="316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bâtiments labélisés comme « outliers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D8B0BF-390E-90BF-D33C-13BE9C1E840A}"/>
              </a:ext>
            </a:extLst>
          </p:cNvPr>
          <p:cNvSpPr txBox="1"/>
          <p:nvPr/>
        </p:nvSpPr>
        <p:spPr>
          <a:xfrm>
            <a:off x="5366348" y="2582285"/>
            <a:ext cx="670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Quantité d’énergie (kBtu / </a:t>
            </a:r>
            <a:r>
              <a:rPr lang="fr-FR" sz="1400" strike="sngStrike" dirty="0"/>
              <a:t>kWh</a:t>
            </a:r>
            <a:r>
              <a:rPr lang="fr-FR" sz="1400" dirty="0"/>
              <a:t>)</a:t>
            </a:r>
            <a:endParaRPr lang="fr-FR" sz="1400" i="1" dirty="0"/>
          </a:p>
          <a:p>
            <a:r>
              <a:rPr lang="fr-FR" sz="1400" dirty="0"/>
              <a:t>     Localisation géographique (longitude &amp; latitude / </a:t>
            </a:r>
            <a:r>
              <a:rPr lang="fr-FR" sz="1400" strike="sngStrike" dirty="0"/>
              <a:t>adresse / n° de parcelle / Zip Code</a:t>
            </a:r>
            <a:r>
              <a:rPr lang="fr-FR" sz="1400" dirty="0"/>
              <a:t>)</a:t>
            </a:r>
            <a:endParaRPr lang="fr-FR" sz="1400" i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CDF0F-AA62-5DFD-35B1-D9C65D2C4941}"/>
              </a:ext>
            </a:extLst>
          </p:cNvPr>
          <p:cNvSpPr/>
          <p:nvPr/>
        </p:nvSpPr>
        <p:spPr>
          <a:xfrm>
            <a:off x="204658" y="5228087"/>
            <a:ext cx="11782684" cy="1254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099923-4232-9713-D158-B9151A95F608}"/>
              </a:ext>
            </a:extLst>
          </p:cNvPr>
          <p:cNvSpPr txBox="1"/>
          <p:nvPr/>
        </p:nvSpPr>
        <p:spPr>
          <a:xfrm>
            <a:off x="4536286" y="1901257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strike="sngStrike" dirty="0"/>
              <a:t>features &lt; 50% de remplissage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CE333D1-6F1A-D679-9CA6-CFBF896BBC76}"/>
              </a:ext>
            </a:extLst>
          </p:cNvPr>
          <p:cNvSpPr txBox="1"/>
          <p:nvPr/>
        </p:nvSpPr>
        <p:spPr>
          <a:xfrm>
            <a:off x="6030321" y="3446226"/>
            <a:ext cx="55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« </a:t>
            </a:r>
            <a:r>
              <a:rPr lang="fr-FR" sz="1400" strike="sngStrike" dirty="0"/>
              <a:t>Datayear</a:t>
            </a:r>
            <a:r>
              <a:rPr lang="fr-FR" sz="1400" dirty="0"/>
              <a:t> » / « </a:t>
            </a:r>
            <a:r>
              <a:rPr lang="fr-FR" sz="1400" strike="sngStrike" dirty="0"/>
              <a:t>city</a:t>
            </a:r>
            <a:r>
              <a:rPr lang="fr-FR" sz="1400" dirty="0"/>
              <a:t> » / « </a:t>
            </a:r>
            <a:r>
              <a:rPr lang="fr-FR" sz="1400" strike="sngStrike" dirty="0"/>
              <a:t>State</a:t>
            </a:r>
            <a:r>
              <a:rPr lang="fr-FR" sz="1400" dirty="0"/>
              <a:t> 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0CCD39-EABB-7FD4-F8EE-D8B240012E85}"/>
              </a:ext>
            </a:extLst>
          </p:cNvPr>
          <p:cNvSpPr txBox="1"/>
          <p:nvPr/>
        </p:nvSpPr>
        <p:spPr>
          <a:xfrm>
            <a:off x="6294131" y="3982895"/>
            <a:ext cx="550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proportion des sources d’énergie (électricité / gaz naturel / vapeur) </a:t>
            </a:r>
            <a:r>
              <a:rPr lang="fr-FR" sz="1400" strike="sngStrike" dirty="0"/>
              <a:t>consommation énergie</a:t>
            </a:r>
            <a:r>
              <a:rPr lang="fr-FR" sz="1400" dirty="0"/>
              <a:t> et </a:t>
            </a:r>
            <a:r>
              <a:rPr lang="fr-FR" sz="1400" strike="sngStrike" dirty="0"/>
              <a:t>émission CO2</a:t>
            </a:r>
          </a:p>
        </p:txBody>
      </p:sp>
    </p:spTree>
    <p:extLst>
      <p:ext uri="{BB962C8B-B14F-4D97-AF65-F5344CB8AC3E}">
        <p14:creationId xmlns:p14="http://schemas.microsoft.com/office/powerpoint/2010/main" val="379741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4105596" y="897271"/>
          <a:ext cx="3980808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/>
        </p:nvGraphicFramePr>
        <p:xfrm>
          <a:off x="121886" y="1592332"/>
          <a:ext cx="10145690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7552819" y="4879366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bâtiments non destinés à l’habitation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5C2461-4747-EAEB-346D-958B42CF9C19}"/>
              </a:ext>
            </a:extLst>
          </p:cNvPr>
          <p:cNvSpPr txBox="1"/>
          <p:nvPr/>
        </p:nvSpPr>
        <p:spPr>
          <a:xfrm>
            <a:off x="8636898" y="5697685"/>
            <a:ext cx="343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strike="sngStrike" dirty="0"/>
              <a:t>bâtiments labélisés « outliers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D8B0BF-390E-90BF-D33C-13BE9C1E840A}"/>
              </a:ext>
            </a:extLst>
          </p:cNvPr>
          <p:cNvSpPr txBox="1"/>
          <p:nvPr/>
        </p:nvSpPr>
        <p:spPr>
          <a:xfrm>
            <a:off x="5366348" y="2582285"/>
            <a:ext cx="670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Quantité d’énergie (kBtu / </a:t>
            </a:r>
            <a:r>
              <a:rPr lang="fr-FR" sz="1400" strike="sngStrike" dirty="0"/>
              <a:t>kWh</a:t>
            </a:r>
            <a:r>
              <a:rPr lang="fr-FR" sz="1400" dirty="0"/>
              <a:t>)</a:t>
            </a:r>
            <a:endParaRPr lang="fr-FR" sz="1400" i="1" dirty="0"/>
          </a:p>
          <a:p>
            <a:r>
              <a:rPr lang="fr-FR" sz="1400" dirty="0"/>
              <a:t>     Localisation géographique (longitude &amp; latitude / </a:t>
            </a:r>
            <a:r>
              <a:rPr lang="fr-FR" sz="1400" strike="sngStrike" dirty="0"/>
              <a:t>adresse / n° de parcelle / Zip Code</a:t>
            </a:r>
            <a:r>
              <a:rPr lang="fr-FR" sz="1400" dirty="0"/>
              <a:t>)</a:t>
            </a:r>
            <a:endParaRPr lang="fr-FR" sz="1400" i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C2CE9DD-3868-85C4-0883-C178A31EE22E}"/>
              </a:ext>
            </a:extLst>
          </p:cNvPr>
          <p:cNvSpPr txBox="1"/>
          <p:nvPr/>
        </p:nvSpPr>
        <p:spPr>
          <a:xfrm>
            <a:off x="4536286" y="1901257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strike="sngStrike" dirty="0"/>
              <a:t>features &lt; 50% de remplissage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E54410-63DF-AC5A-197B-F04827547266}"/>
              </a:ext>
            </a:extLst>
          </p:cNvPr>
          <p:cNvSpPr txBox="1"/>
          <p:nvPr/>
        </p:nvSpPr>
        <p:spPr>
          <a:xfrm>
            <a:off x="6030321" y="3446226"/>
            <a:ext cx="55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« </a:t>
            </a:r>
            <a:r>
              <a:rPr lang="fr-FR" sz="1400" strike="sngStrike" dirty="0"/>
              <a:t>Datayear</a:t>
            </a:r>
            <a:r>
              <a:rPr lang="fr-FR" sz="1400" dirty="0"/>
              <a:t> » / « </a:t>
            </a:r>
            <a:r>
              <a:rPr lang="fr-FR" sz="1400" strike="sngStrike" dirty="0"/>
              <a:t>city</a:t>
            </a:r>
            <a:r>
              <a:rPr lang="fr-FR" sz="1400" dirty="0"/>
              <a:t> » / « </a:t>
            </a:r>
            <a:r>
              <a:rPr lang="fr-FR" sz="1400" strike="sngStrike" dirty="0"/>
              <a:t>State</a:t>
            </a:r>
            <a:r>
              <a:rPr lang="fr-FR" sz="1400" dirty="0"/>
              <a:t> 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55D67D6-7177-3457-0B1F-C37A559D4A09}"/>
              </a:ext>
            </a:extLst>
          </p:cNvPr>
          <p:cNvSpPr txBox="1"/>
          <p:nvPr/>
        </p:nvSpPr>
        <p:spPr>
          <a:xfrm>
            <a:off x="6294131" y="3982895"/>
            <a:ext cx="550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proportion des sources d’énergie (électricité / gaz naturel / vapeur) </a:t>
            </a:r>
            <a:r>
              <a:rPr lang="fr-FR" sz="1400" strike="sngStrike" dirty="0"/>
              <a:t>consommation énergie</a:t>
            </a:r>
            <a:r>
              <a:rPr lang="fr-FR" sz="1400" dirty="0"/>
              <a:t> et </a:t>
            </a:r>
            <a:r>
              <a:rPr lang="fr-FR" sz="1400" strike="sngStrike" dirty="0"/>
              <a:t>émission CO2</a:t>
            </a:r>
          </a:p>
        </p:txBody>
      </p:sp>
    </p:spTree>
    <p:extLst>
      <p:ext uri="{BB962C8B-B14F-4D97-AF65-F5344CB8AC3E}">
        <p14:creationId xmlns:p14="http://schemas.microsoft.com/office/powerpoint/2010/main" val="308468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7769620"/>
              </p:ext>
            </p:extLst>
          </p:nvPr>
        </p:nvGraphicFramePr>
        <p:xfrm>
          <a:off x="4255248" y="897271"/>
          <a:ext cx="3681506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Nettoyage des données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AE8B37D-294F-5C32-0C9E-B7DA7F29D66E}"/>
              </a:ext>
            </a:extLst>
          </p:cNvPr>
          <p:cNvSpPr txBox="1"/>
          <p:nvPr/>
        </p:nvSpPr>
        <p:spPr>
          <a:xfrm>
            <a:off x="4173243" y="3035888"/>
            <a:ext cx="3099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Features quantitatives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0631A51-F661-90FB-85CF-883FC9F51045}"/>
              </a:ext>
            </a:extLst>
          </p:cNvPr>
          <p:cNvGrpSpPr/>
          <p:nvPr/>
        </p:nvGrpSpPr>
        <p:grpSpPr>
          <a:xfrm>
            <a:off x="1569689" y="2385532"/>
            <a:ext cx="1749592" cy="2367422"/>
            <a:chOff x="1985682" y="1920687"/>
            <a:chExt cx="1749592" cy="2367422"/>
          </a:xfrm>
        </p:grpSpPr>
        <p:pic>
          <p:nvPicPr>
            <p:cNvPr id="4" name="Graphique 3" descr="Point d’interrogation avec un remplissage uni">
              <a:extLst>
                <a:ext uri="{FF2B5EF4-FFF2-40B4-BE49-F238E27FC236}">
                  <a16:creationId xmlns:a16="http://schemas.microsoft.com/office/drawing/2014/main" id="{BC50C91D-AAFD-BCBC-CB13-0AF6322B6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20700" y="1920687"/>
              <a:ext cx="914400" cy="914400"/>
            </a:xfrm>
            <a:prstGeom prst="rect">
              <a:avLst/>
            </a:prstGeom>
          </p:spPr>
        </p:pic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FAA3CD77-30BE-112C-40B6-12BA3141F544}"/>
                </a:ext>
              </a:extLst>
            </p:cNvPr>
            <p:cNvGrpSpPr/>
            <p:nvPr/>
          </p:nvGrpSpPr>
          <p:grpSpPr>
            <a:xfrm>
              <a:off x="1985682" y="2914650"/>
              <a:ext cx="1749592" cy="1373459"/>
              <a:chOff x="3816350" y="2432050"/>
              <a:chExt cx="1749592" cy="1373459"/>
            </a:xfrm>
          </p:grpSpPr>
          <p:pic>
            <p:nvPicPr>
              <p:cNvPr id="12" name="Image 11" descr="Une image contenant clé&#10;&#10;Description générée automatiquement avec une confiance moyenne">
                <a:extLst>
                  <a:ext uri="{FF2B5EF4-FFF2-40B4-BE49-F238E27FC236}">
                    <a16:creationId xmlns:a16="http://schemas.microsoft.com/office/drawing/2014/main" id="{3DADDA53-668A-49CF-95BB-9D6EBEB7DB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46" t="8560" r="5029" b="9535"/>
              <a:stretch/>
            </p:blipFill>
            <p:spPr>
              <a:xfrm>
                <a:off x="3816350" y="2432050"/>
                <a:ext cx="1384437" cy="1269990"/>
              </a:xfrm>
              <a:prstGeom prst="rect">
                <a:avLst/>
              </a:prstGeom>
            </p:spPr>
          </p:pic>
          <p:pic>
            <p:nvPicPr>
              <p:cNvPr id="15" name="Image 14" descr="Une image contenant capture d’écran, noir, noir et blanc, cercle&#10;&#10;Description générée automatiquement">
                <a:extLst>
                  <a:ext uri="{FF2B5EF4-FFF2-40B4-BE49-F238E27FC236}">
                    <a16:creationId xmlns:a16="http://schemas.microsoft.com/office/drawing/2014/main" id="{A22ED599-D6E1-0C29-D45A-B2B13B4AAD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66" t="20185" r="11579" b="17449"/>
              <a:stretch/>
            </p:blipFill>
            <p:spPr>
              <a:xfrm>
                <a:off x="4835632" y="3469900"/>
                <a:ext cx="730310" cy="335609"/>
              </a:xfrm>
              <a:prstGeom prst="rect">
                <a:avLst/>
              </a:prstGeom>
            </p:spPr>
          </p:pic>
        </p:grpSp>
      </p:grpSp>
      <p:pic>
        <p:nvPicPr>
          <p:cNvPr id="26" name="Image 25" descr="Une image contenant Police, Graphique, Caractère coloré, graphisme&#10;&#10;Description générée automatiquement">
            <a:extLst>
              <a:ext uri="{FF2B5EF4-FFF2-40B4-BE49-F238E27FC236}">
                <a16:creationId xmlns:a16="http://schemas.microsoft.com/office/drawing/2014/main" id="{F57C77A9-4A02-A6A2-CAE1-C78F4C6E2E6D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56" y="2350457"/>
            <a:ext cx="885738" cy="638696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6C9ED727-FF7B-38B8-E868-11182DBE26F4}"/>
              </a:ext>
            </a:extLst>
          </p:cNvPr>
          <p:cNvGrpSpPr/>
          <p:nvPr/>
        </p:nvGrpSpPr>
        <p:grpSpPr>
          <a:xfrm>
            <a:off x="5188656" y="4132174"/>
            <a:ext cx="1277726" cy="372444"/>
            <a:chOff x="2786274" y="4666366"/>
            <a:chExt cx="1277726" cy="372444"/>
          </a:xfrm>
        </p:grpSpPr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2C12FEFD-A04E-ACA4-3EB2-9FE00E31BFAF}"/>
                </a:ext>
              </a:extLst>
            </p:cNvPr>
            <p:cNvSpPr txBox="1"/>
            <p:nvPr/>
          </p:nvSpPr>
          <p:spPr>
            <a:xfrm>
              <a:off x="3204023" y="4700256"/>
              <a:ext cx="8599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KNN</a:t>
              </a:r>
            </a:p>
          </p:txBody>
        </p:sp>
        <p:pic>
          <p:nvPicPr>
            <p:cNvPr id="35" name="Graphique 34" descr="Coche avec un remplissage uni">
              <a:extLst>
                <a:ext uri="{FF2B5EF4-FFF2-40B4-BE49-F238E27FC236}">
                  <a16:creationId xmlns:a16="http://schemas.microsoft.com/office/drawing/2014/main" id="{5BDECF8F-C9ED-EFD7-132F-2642A4D7B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786274" y="4666366"/>
              <a:ext cx="360000" cy="360000"/>
            </a:xfrm>
            <a:prstGeom prst="rect">
              <a:avLst/>
            </a:prstGeom>
          </p:spPr>
        </p:pic>
      </p:grp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85B3859A-D518-58A6-612A-EF743510C733}"/>
              </a:ext>
            </a:extLst>
          </p:cNvPr>
          <p:cNvSpPr/>
          <p:nvPr/>
        </p:nvSpPr>
        <p:spPr>
          <a:xfrm>
            <a:off x="5631525" y="3677897"/>
            <a:ext cx="190309" cy="25873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Graphique 5" descr="Pièces de puzzle avec un remplissage uni">
            <a:extLst>
              <a:ext uri="{FF2B5EF4-FFF2-40B4-BE49-F238E27FC236}">
                <a16:creationId xmlns:a16="http://schemas.microsoft.com/office/drawing/2014/main" id="{439E3A39-C100-5F63-973D-E8A8AEB8D5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04588" y="3591609"/>
            <a:ext cx="510974" cy="510974"/>
          </a:xfrm>
          <a:prstGeom prst="rect">
            <a:avLst/>
          </a:prstGeom>
        </p:spPr>
      </p:pic>
      <p:pic>
        <p:nvPicPr>
          <p:cNvPr id="3" name="Image 2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22CED836-6E67-A973-117C-630CC475A15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65" y="4894205"/>
            <a:ext cx="803316" cy="592297"/>
          </a:xfrm>
          <a:prstGeom prst="rect">
            <a:avLst/>
          </a:prstGeom>
        </p:spPr>
      </p:pic>
      <p:pic>
        <p:nvPicPr>
          <p:cNvPr id="5" name="Image 4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FAD03932-5416-D39B-D021-3F317FFF9B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04" y="4911467"/>
            <a:ext cx="803316" cy="592297"/>
          </a:xfrm>
          <a:prstGeom prst="rect">
            <a:avLst/>
          </a:prstGeom>
        </p:spPr>
      </p:pic>
      <p:pic>
        <p:nvPicPr>
          <p:cNvPr id="7" name="Graphique 6" descr="Pièces de puzzle avec un remplissage uni">
            <a:extLst>
              <a:ext uri="{FF2B5EF4-FFF2-40B4-BE49-F238E27FC236}">
                <a16:creationId xmlns:a16="http://schemas.microsoft.com/office/drawing/2014/main" id="{746DC727-AA75-8761-A9F7-2DA77978AD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415562" y="5141013"/>
            <a:ext cx="628303" cy="62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51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695774"/>
              </p:ext>
            </p:extLst>
          </p:nvPr>
        </p:nvGraphicFramePr>
        <p:xfrm>
          <a:off x="4255248" y="897271"/>
          <a:ext cx="3681506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Nettoyage des données</a:t>
            </a:r>
          </a:p>
        </p:txBody>
      </p:sp>
      <p:pic>
        <p:nvPicPr>
          <p:cNvPr id="7" name="Image 6" descr="Une image contenant calculatrice, capture d’écran&#10;&#10;Description générée automatiquement">
            <a:extLst>
              <a:ext uri="{FF2B5EF4-FFF2-40B4-BE49-F238E27FC236}">
                <a16:creationId xmlns:a16="http://schemas.microsoft.com/office/drawing/2014/main" id="{D3FE435C-0F8B-A979-4E29-452E742F30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13" y="2122698"/>
            <a:ext cx="1195773" cy="119577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192A59-B8A9-2614-A7BC-F3429677F373}"/>
              </a:ext>
            </a:extLst>
          </p:cNvPr>
          <p:cNvGrpSpPr/>
          <p:nvPr/>
        </p:nvGrpSpPr>
        <p:grpSpPr>
          <a:xfrm>
            <a:off x="4036249" y="5203217"/>
            <a:ext cx="5252130" cy="831866"/>
            <a:chOff x="4036249" y="5203217"/>
            <a:chExt cx="5252130" cy="831866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9F2AAF7-39F0-254A-D284-A7A1B2E7CEA4}"/>
                </a:ext>
              </a:extLst>
            </p:cNvPr>
            <p:cNvSpPr txBox="1"/>
            <p:nvPr/>
          </p:nvSpPr>
          <p:spPr>
            <a:xfrm>
              <a:off x="4396249" y="5204086"/>
              <a:ext cx="48921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Consommation annuelle totale d’énergie</a:t>
              </a:r>
            </a:p>
            <a:p>
              <a:endParaRPr lang="fr-FR" sz="1600" dirty="0"/>
            </a:p>
            <a:p>
              <a:r>
                <a:rPr lang="fr-FR" sz="1600" dirty="0"/>
                <a:t>Emission de CO2</a:t>
              </a:r>
            </a:p>
          </p:txBody>
        </p:sp>
        <p:pic>
          <p:nvPicPr>
            <p:cNvPr id="10" name="Graphique 9" descr="Coche avec un remplissage uni">
              <a:extLst>
                <a:ext uri="{FF2B5EF4-FFF2-40B4-BE49-F238E27FC236}">
                  <a16:creationId xmlns:a16="http://schemas.microsoft.com/office/drawing/2014/main" id="{77337152-DD57-2AF8-181B-FC17700CC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36249" y="5203217"/>
              <a:ext cx="360000" cy="360000"/>
            </a:xfrm>
            <a:prstGeom prst="rect">
              <a:avLst/>
            </a:prstGeom>
          </p:spPr>
        </p:pic>
        <p:pic>
          <p:nvPicPr>
            <p:cNvPr id="11" name="Graphique 10" descr="Coche avec un remplissage uni">
              <a:extLst>
                <a:ext uri="{FF2B5EF4-FFF2-40B4-BE49-F238E27FC236}">
                  <a16:creationId xmlns:a16="http://schemas.microsoft.com/office/drawing/2014/main" id="{92C5EDC0-F8FC-4B61-EE30-15B75B69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36249" y="5675083"/>
              <a:ext cx="360000" cy="360000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2ABCB77-5094-7D82-CEC8-158BFAD786CE}"/>
              </a:ext>
            </a:extLst>
          </p:cNvPr>
          <p:cNvGrpSpPr/>
          <p:nvPr/>
        </p:nvGrpSpPr>
        <p:grpSpPr>
          <a:xfrm>
            <a:off x="1722736" y="2524068"/>
            <a:ext cx="3240000" cy="2096994"/>
            <a:chOff x="1722736" y="2524068"/>
            <a:chExt cx="3240000" cy="2096994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D1770E2C-B916-89AF-D66C-2053ED2F7F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48147"/>
            <a:stretch/>
          </p:blipFill>
          <p:spPr>
            <a:xfrm>
              <a:off x="1722736" y="2569806"/>
              <a:ext cx="3240000" cy="2051256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69ACCA9-5D64-03AD-49CB-DD1F0F4E6762}"/>
                </a:ext>
              </a:extLst>
            </p:cNvPr>
            <p:cNvSpPr txBox="1"/>
            <p:nvPr/>
          </p:nvSpPr>
          <p:spPr>
            <a:xfrm>
              <a:off x="1984098" y="2524068"/>
              <a:ext cx="288587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‘TotalGHEmissions’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160D8AE-E5AB-E3E9-4D8A-A60E18681760}"/>
              </a:ext>
            </a:extLst>
          </p:cNvPr>
          <p:cNvGrpSpPr/>
          <p:nvPr/>
        </p:nvGrpSpPr>
        <p:grpSpPr>
          <a:xfrm>
            <a:off x="7462999" y="2536399"/>
            <a:ext cx="3240000" cy="2072178"/>
            <a:chOff x="7462999" y="2536399"/>
            <a:chExt cx="3240000" cy="2072178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1AB6DB5-35A1-CB64-093F-7C40A78A2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7552"/>
            <a:stretch/>
          </p:blipFill>
          <p:spPr>
            <a:xfrm>
              <a:off x="7462999" y="2582292"/>
              <a:ext cx="3240000" cy="2026285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4E669C0-45F0-339A-17F9-EA776E9EB162}"/>
                </a:ext>
              </a:extLst>
            </p:cNvPr>
            <p:cNvSpPr txBox="1"/>
            <p:nvPr/>
          </p:nvSpPr>
          <p:spPr>
            <a:xfrm>
              <a:off x="7758085" y="2536399"/>
              <a:ext cx="288587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‘TotalGHEmissions’</a:t>
              </a:r>
            </a:p>
          </p:txBody>
        </p:sp>
      </p:grp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57D2AE6A-1695-F5A1-9F50-4CCD67C0268F}"/>
              </a:ext>
            </a:extLst>
          </p:cNvPr>
          <p:cNvSpPr/>
          <p:nvPr/>
        </p:nvSpPr>
        <p:spPr>
          <a:xfrm>
            <a:off x="5083791" y="3268640"/>
            <a:ext cx="2238233" cy="620972"/>
          </a:xfrm>
          <a:prstGeom prst="rightArrow">
            <a:avLst/>
          </a:prstGeom>
          <a:solidFill>
            <a:schemeClr val="dk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317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Nettoyage des données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2EF83A3E-EA80-59A7-3B0E-FC282247C495}"/>
              </a:ext>
            </a:extLst>
          </p:cNvPr>
          <p:cNvSpPr/>
          <p:nvPr/>
        </p:nvSpPr>
        <p:spPr>
          <a:xfrm>
            <a:off x="5083791" y="3268639"/>
            <a:ext cx="2238233" cy="620972"/>
          </a:xfrm>
          <a:prstGeom prst="rightArrow">
            <a:avLst/>
          </a:prstGeom>
          <a:solidFill>
            <a:schemeClr val="dk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192A59-B8A9-2614-A7BC-F3429677F373}"/>
              </a:ext>
            </a:extLst>
          </p:cNvPr>
          <p:cNvGrpSpPr/>
          <p:nvPr/>
        </p:nvGrpSpPr>
        <p:grpSpPr>
          <a:xfrm>
            <a:off x="4036249" y="5203217"/>
            <a:ext cx="5252130" cy="831866"/>
            <a:chOff x="4036249" y="5203217"/>
            <a:chExt cx="5252130" cy="831866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9F2AAF7-39F0-254A-D284-A7A1B2E7CEA4}"/>
                </a:ext>
              </a:extLst>
            </p:cNvPr>
            <p:cNvSpPr txBox="1"/>
            <p:nvPr/>
          </p:nvSpPr>
          <p:spPr>
            <a:xfrm>
              <a:off x="4396249" y="5204086"/>
              <a:ext cx="48921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Consommation annuelle totale d’énergie</a:t>
              </a:r>
            </a:p>
            <a:p>
              <a:endParaRPr lang="fr-FR" sz="1600" dirty="0"/>
            </a:p>
            <a:p>
              <a:r>
                <a:rPr lang="fr-FR" sz="1600" dirty="0"/>
                <a:t>Emission de CO2</a:t>
              </a:r>
            </a:p>
          </p:txBody>
        </p:sp>
        <p:pic>
          <p:nvPicPr>
            <p:cNvPr id="10" name="Graphique 9" descr="Coche avec un remplissage uni">
              <a:extLst>
                <a:ext uri="{FF2B5EF4-FFF2-40B4-BE49-F238E27FC236}">
                  <a16:creationId xmlns:a16="http://schemas.microsoft.com/office/drawing/2014/main" id="{77337152-DD57-2AF8-181B-FC17700CC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6249" y="5203217"/>
              <a:ext cx="360000" cy="360000"/>
            </a:xfrm>
            <a:prstGeom prst="rect">
              <a:avLst/>
            </a:prstGeom>
          </p:spPr>
        </p:pic>
        <p:pic>
          <p:nvPicPr>
            <p:cNvPr id="11" name="Graphique 10" descr="Coche avec un remplissage uni">
              <a:extLst>
                <a:ext uri="{FF2B5EF4-FFF2-40B4-BE49-F238E27FC236}">
                  <a16:creationId xmlns:a16="http://schemas.microsoft.com/office/drawing/2014/main" id="{92C5EDC0-F8FC-4B61-EE30-15B75B69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36249" y="5675083"/>
              <a:ext cx="360000" cy="360000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1770E2C-B916-89AF-D66C-2053ED2F7F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48" b="-815"/>
          <a:stretch/>
        </p:blipFill>
        <p:spPr>
          <a:xfrm>
            <a:off x="1722736" y="2456598"/>
            <a:ext cx="3240000" cy="227917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1AB6DB5-35A1-CB64-093F-7C40A78A2E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1" b="-858"/>
          <a:stretch/>
        </p:blipFill>
        <p:spPr>
          <a:xfrm>
            <a:off x="7462999" y="2456598"/>
            <a:ext cx="3240000" cy="2279176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B096C264-3024-FBE9-73F7-87F0999A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890455"/>
              </p:ext>
            </p:extLst>
          </p:nvPr>
        </p:nvGraphicFramePr>
        <p:xfrm>
          <a:off x="4545902" y="897271"/>
          <a:ext cx="3100197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C116F915-0656-DB60-FBCF-5C810FFDA9A6}"/>
              </a:ext>
            </a:extLst>
          </p:cNvPr>
          <p:cNvSpPr txBox="1"/>
          <p:nvPr/>
        </p:nvSpPr>
        <p:spPr>
          <a:xfrm>
            <a:off x="5103711" y="3425236"/>
            <a:ext cx="199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/>
                </a:solidFill>
              </a:rPr>
              <a:t>Méthode interquartile</a:t>
            </a:r>
          </a:p>
        </p:txBody>
      </p:sp>
    </p:spTree>
    <p:extLst>
      <p:ext uri="{BB962C8B-B14F-4D97-AF65-F5344CB8AC3E}">
        <p14:creationId xmlns:p14="http://schemas.microsoft.com/office/powerpoint/2010/main" val="4289611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597159" y="1418252"/>
            <a:ext cx="10649339" cy="491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IV – Analyses exploratoires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Feature engineering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Modèle de prédiction - Energie totale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Modèle de prédiction - Emission CO</a:t>
            </a:r>
            <a:r>
              <a:rPr lang="fr-FR" sz="1800" baseline="-25000" dirty="0">
                <a:solidFill>
                  <a:srgbClr val="424242"/>
                </a:solidFill>
                <a:latin typeface="Nunito-Regular"/>
              </a:rPr>
              <a:t>2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045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8BF160-51F5-F57C-B9AD-7779EDFA2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0425" y="1438275"/>
            <a:ext cx="5391150" cy="39814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univarié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4027F1E-F785-F9F6-600B-25A5D7FD8F2A}"/>
              </a:ext>
            </a:extLst>
          </p:cNvPr>
          <p:cNvSpPr txBox="1"/>
          <p:nvPr/>
        </p:nvSpPr>
        <p:spPr>
          <a:xfrm>
            <a:off x="3441673" y="5553075"/>
            <a:ext cx="439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Bâtiments non résidentiels</a:t>
            </a:r>
          </a:p>
        </p:txBody>
      </p:sp>
      <p:pic>
        <p:nvPicPr>
          <p:cNvPr id="8" name="Graphique 7" descr="Coche avec un remplissage uni">
            <a:extLst>
              <a:ext uri="{FF2B5EF4-FFF2-40B4-BE49-F238E27FC236}">
                <a16:creationId xmlns:a16="http://schemas.microsoft.com/office/drawing/2014/main" id="{FCCEFDEC-4183-6E7C-1DC1-8B327B51D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5074" y="555307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1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597159" y="1418252"/>
            <a:ext cx="10649339" cy="491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exploratoires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Feature engineering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Modèle de prédiction - Energie totale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Modèle de prédiction - Emission CO</a:t>
            </a:r>
            <a:r>
              <a:rPr lang="fr-FR" sz="1800" baseline="-25000" dirty="0">
                <a:solidFill>
                  <a:srgbClr val="424242"/>
                </a:solidFill>
                <a:latin typeface="Nunito-Regular"/>
              </a:rPr>
              <a:t>2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140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4027F1E-F785-F9F6-600B-25A5D7FD8F2A}"/>
              </a:ext>
            </a:extLst>
          </p:cNvPr>
          <p:cNvSpPr txBox="1"/>
          <p:nvPr/>
        </p:nvSpPr>
        <p:spPr>
          <a:xfrm>
            <a:off x="2203449" y="5553075"/>
            <a:ext cx="687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&gt; 50% des bâtiments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univarié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F6D1A-9479-3F32-DF99-6A2BB6025AE9}"/>
              </a:ext>
            </a:extLst>
          </p:cNvPr>
          <p:cNvSpPr/>
          <p:nvPr/>
        </p:nvSpPr>
        <p:spPr>
          <a:xfrm>
            <a:off x="7200900" y="1828800"/>
            <a:ext cx="1873250" cy="1212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37BEC1-4734-2B59-29D5-8846314F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5470" y="1407222"/>
            <a:ext cx="5961060" cy="4043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5E249C-29BE-969A-ED64-28A378E26C9F}"/>
              </a:ext>
            </a:extLst>
          </p:cNvPr>
          <p:cNvSpPr/>
          <p:nvPr/>
        </p:nvSpPr>
        <p:spPr>
          <a:xfrm>
            <a:off x="3556000" y="1701562"/>
            <a:ext cx="1200150" cy="35689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raphique 10" descr="Entrepôt avec un remplissage uni">
            <a:extLst>
              <a:ext uri="{FF2B5EF4-FFF2-40B4-BE49-F238E27FC236}">
                <a16:creationId xmlns:a16="http://schemas.microsoft.com/office/drawing/2014/main" id="{E7DC0456-D6FA-6226-CD8E-43ABF503F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8243" y="5368526"/>
            <a:ext cx="723900" cy="723900"/>
          </a:xfrm>
          <a:prstGeom prst="rect">
            <a:avLst/>
          </a:prstGeom>
        </p:spPr>
      </p:pic>
      <p:pic>
        <p:nvPicPr>
          <p:cNvPr id="13" name="Graphique 12" descr="Bâtiment avec un remplissage uni">
            <a:extLst>
              <a:ext uri="{FF2B5EF4-FFF2-40B4-BE49-F238E27FC236}">
                <a16:creationId xmlns:a16="http://schemas.microsoft.com/office/drawing/2014/main" id="{00DD5F61-F285-BC15-6B2C-8627B1A65A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5470" y="5429090"/>
            <a:ext cx="602773" cy="6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56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univarié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1F6D1A-9479-3F32-DF99-6A2BB6025AE9}"/>
              </a:ext>
            </a:extLst>
          </p:cNvPr>
          <p:cNvSpPr/>
          <p:nvPr/>
        </p:nvSpPr>
        <p:spPr>
          <a:xfrm>
            <a:off x="7200900" y="1828800"/>
            <a:ext cx="1873250" cy="1212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637BEC1-4734-2B59-29D5-8846314FB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1331" y="1407222"/>
            <a:ext cx="5729337" cy="4043557"/>
          </a:xfrm>
          <a:prstGeom prst="rect">
            <a:avLst/>
          </a:prstGeom>
          <a:ln w="28575">
            <a:noFill/>
          </a:ln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86190F24-F9DE-C9CB-C851-2226704F44C2}"/>
              </a:ext>
            </a:extLst>
          </p:cNvPr>
          <p:cNvSpPr/>
          <p:nvPr/>
        </p:nvSpPr>
        <p:spPr>
          <a:xfrm>
            <a:off x="7326630" y="2047302"/>
            <a:ext cx="1200150" cy="1518858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F3FD1408-D6CF-CFAC-717C-C539269B3E4E}"/>
              </a:ext>
            </a:extLst>
          </p:cNvPr>
          <p:cNvSpPr/>
          <p:nvPr/>
        </p:nvSpPr>
        <p:spPr>
          <a:xfrm>
            <a:off x="5966460" y="1951337"/>
            <a:ext cx="723900" cy="1710787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4AB1B5-91F2-8D64-591D-58FF4EDCEF16}"/>
              </a:ext>
            </a:extLst>
          </p:cNvPr>
          <p:cNvSpPr/>
          <p:nvPr/>
        </p:nvSpPr>
        <p:spPr>
          <a:xfrm rot="2677932">
            <a:off x="7172649" y="4179682"/>
            <a:ext cx="181385" cy="1222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6B902-61C3-009D-D806-83C95A841EC1}"/>
              </a:ext>
            </a:extLst>
          </p:cNvPr>
          <p:cNvSpPr/>
          <p:nvPr/>
        </p:nvSpPr>
        <p:spPr>
          <a:xfrm rot="2677932">
            <a:off x="7777852" y="4251680"/>
            <a:ext cx="169476" cy="7321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3B1A16-E5B6-8724-B849-FD8C605F5C29}"/>
              </a:ext>
            </a:extLst>
          </p:cNvPr>
          <p:cNvSpPr/>
          <p:nvPr/>
        </p:nvSpPr>
        <p:spPr>
          <a:xfrm rot="2677932">
            <a:off x="6098030" y="4296872"/>
            <a:ext cx="173451" cy="4283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BC9262-DC8D-9520-7980-96AE90026B9F}"/>
              </a:ext>
            </a:extLst>
          </p:cNvPr>
          <p:cNvSpPr/>
          <p:nvPr/>
        </p:nvSpPr>
        <p:spPr>
          <a:xfrm>
            <a:off x="3492500" y="1701562"/>
            <a:ext cx="1263650" cy="356893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739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univarié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A9E40FA-5D44-71FC-C489-D301452C8AF9}"/>
              </a:ext>
            </a:extLst>
          </p:cNvPr>
          <p:cNvGrpSpPr/>
          <p:nvPr/>
        </p:nvGrpSpPr>
        <p:grpSpPr>
          <a:xfrm>
            <a:off x="3231331" y="1670391"/>
            <a:ext cx="5842819" cy="3517218"/>
            <a:chOff x="3231331" y="1670391"/>
            <a:chExt cx="5842819" cy="351721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1F6D1A-9479-3F32-DF99-6A2BB6025AE9}"/>
                </a:ext>
              </a:extLst>
            </p:cNvPr>
            <p:cNvSpPr/>
            <p:nvPr/>
          </p:nvSpPr>
          <p:spPr>
            <a:xfrm>
              <a:off x="7200900" y="1828800"/>
              <a:ext cx="1873250" cy="1212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637BEC1-4734-2B59-29D5-8846314FB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31331" y="1670391"/>
              <a:ext cx="5729337" cy="351721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3B1A16-E5B6-8724-B849-FD8C605F5C29}"/>
                </a:ext>
              </a:extLst>
            </p:cNvPr>
            <p:cNvSpPr/>
            <p:nvPr/>
          </p:nvSpPr>
          <p:spPr>
            <a:xfrm rot="2677932">
              <a:off x="5739234" y="4199858"/>
              <a:ext cx="149213" cy="302364"/>
            </a:xfrm>
            <a:prstGeom prst="rect">
              <a:avLst/>
            </a:prstGeom>
            <a:noFill/>
            <a:ln w="28575">
              <a:solidFill>
                <a:srgbClr val="E1812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75581B-3293-3E34-159C-E321B5631730}"/>
                </a:ext>
              </a:extLst>
            </p:cNvPr>
            <p:cNvSpPr/>
            <p:nvPr/>
          </p:nvSpPr>
          <p:spPr>
            <a:xfrm rot="2677932">
              <a:off x="4498092" y="4152815"/>
              <a:ext cx="153641" cy="533590"/>
            </a:xfrm>
            <a:prstGeom prst="rect">
              <a:avLst/>
            </a:prstGeom>
            <a:noFill/>
            <a:ln w="28575">
              <a:solidFill>
                <a:srgbClr val="E1812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16EBA6-14AA-A8FA-1D1E-D50F252A1AFA}"/>
                </a:ext>
              </a:extLst>
            </p:cNvPr>
            <p:cNvSpPr/>
            <p:nvPr/>
          </p:nvSpPr>
          <p:spPr>
            <a:xfrm rot="2677932">
              <a:off x="6003306" y="4173117"/>
              <a:ext cx="149166" cy="604852"/>
            </a:xfrm>
            <a:prstGeom prst="rect">
              <a:avLst/>
            </a:prstGeom>
            <a:noFill/>
            <a:ln w="28575">
              <a:solidFill>
                <a:srgbClr val="E1812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38227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univarié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A9E40FA-5D44-71FC-C489-D301452C8AF9}"/>
              </a:ext>
            </a:extLst>
          </p:cNvPr>
          <p:cNvGrpSpPr/>
          <p:nvPr/>
        </p:nvGrpSpPr>
        <p:grpSpPr>
          <a:xfrm>
            <a:off x="3231331" y="1670391"/>
            <a:ext cx="5842819" cy="3531942"/>
            <a:chOff x="3231331" y="1670391"/>
            <a:chExt cx="5842819" cy="35319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1F6D1A-9479-3F32-DF99-6A2BB6025AE9}"/>
                </a:ext>
              </a:extLst>
            </p:cNvPr>
            <p:cNvSpPr/>
            <p:nvPr/>
          </p:nvSpPr>
          <p:spPr>
            <a:xfrm>
              <a:off x="7200900" y="1828800"/>
              <a:ext cx="1873250" cy="1212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637BEC1-4734-2B59-29D5-8846314FB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31331" y="1670391"/>
              <a:ext cx="5729337" cy="351721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83B1A16-E5B6-8724-B849-FD8C605F5C29}"/>
                </a:ext>
              </a:extLst>
            </p:cNvPr>
            <p:cNvSpPr/>
            <p:nvPr/>
          </p:nvSpPr>
          <p:spPr>
            <a:xfrm rot="2677932">
              <a:off x="5739234" y="4199858"/>
              <a:ext cx="149213" cy="302364"/>
            </a:xfrm>
            <a:prstGeom prst="rect">
              <a:avLst/>
            </a:prstGeom>
            <a:noFill/>
            <a:ln w="28575">
              <a:solidFill>
                <a:srgbClr val="E1812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75581B-3293-3E34-159C-E321B5631730}"/>
                </a:ext>
              </a:extLst>
            </p:cNvPr>
            <p:cNvSpPr/>
            <p:nvPr/>
          </p:nvSpPr>
          <p:spPr>
            <a:xfrm rot="2677932">
              <a:off x="4498092" y="4152815"/>
              <a:ext cx="153641" cy="533590"/>
            </a:xfrm>
            <a:prstGeom prst="rect">
              <a:avLst/>
            </a:prstGeom>
            <a:noFill/>
            <a:ln w="28575">
              <a:solidFill>
                <a:srgbClr val="E1812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16EBA6-14AA-A8FA-1D1E-D50F252A1AFA}"/>
                </a:ext>
              </a:extLst>
            </p:cNvPr>
            <p:cNvSpPr/>
            <p:nvPr/>
          </p:nvSpPr>
          <p:spPr>
            <a:xfrm rot="2677932">
              <a:off x="6003306" y="4173117"/>
              <a:ext cx="149166" cy="604852"/>
            </a:xfrm>
            <a:prstGeom prst="rect">
              <a:avLst/>
            </a:prstGeom>
            <a:noFill/>
            <a:ln w="28575">
              <a:solidFill>
                <a:srgbClr val="E1812C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60C5D5B-B02B-91A9-1ACD-1B27B4D51BC0}"/>
                </a:ext>
              </a:extLst>
            </p:cNvPr>
            <p:cNvSpPr/>
            <p:nvPr/>
          </p:nvSpPr>
          <p:spPr>
            <a:xfrm rot="2677932">
              <a:off x="3789022" y="4204513"/>
              <a:ext cx="131555" cy="304173"/>
            </a:xfrm>
            <a:prstGeom prst="rect">
              <a:avLst/>
            </a:prstGeom>
            <a:noFill/>
            <a:ln w="28575">
              <a:solidFill>
                <a:srgbClr val="3274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039DBB-FE41-0C92-4FBE-457947B45680}"/>
                </a:ext>
              </a:extLst>
            </p:cNvPr>
            <p:cNvSpPr/>
            <p:nvPr/>
          </p:nvSpPr>
          <p:spPr>
            <a:xfrm rot="2677932">
              <a:off x="3903732" y="4101707"/>
              <a:ext cx="110740" cy="1100626"/>
            </a:xfrm>
            <a:prstGeom prst="rect">
              <a:avLst/>
            </a:prstGeom>
            <a:noFill/>
            <a:ln w="28575">
              <a:solidFill>
                <a:srgbClr val="3274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134098-C37C-2A5D-29FB-74F80A4E4776}"/>
                </a:ext>
              </a:extLst>
            </p:cNvPr>
            <p:cNvSpPr/>
            <p:nvPr/>
          </p:nvSpPr>
          <p:spPr>
            <a:xfrm rot="2677932">
              <a:off x="4892146" y="4179420"/>
              <a:ext cx="114714" cy="518481"/>
            </a:xfrm>
            <a:prstGeom prst="rect">
              <a:avLst/>
            </a:prstGeom>
            <a:noFill/>
            <a:ln w="28575">
              <a:solidFill>
                <a:srgbClr val="3274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4F6C1F-6F22-AB09-E4D2-957A5992BC78}"/>
                </a:ext>
              </a:extLst>
            </p:cNvPr>
            <p:cNvSpPr/>
            <p:nvPr/>
          </p:nvSpPr>
          <p:spPr>
            <a:xfrm rot="2677932">
              <a:off x="5357978" y="4187284"/>
              <a:ext cx="108300" cy="342756"/>
            </a:xfrm>
            <a:prstGeom prst="rect">
              <a:avLst/>
            </a:prstGeom>
            <a:noFill/>
            <a:ln w="28575">
              <a:solidFill>
                <a:srgbClr val="3274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B95FA9C-7D66-2406-F9A3-9934AAD03E88}"/>
                </a:ext>
              </a:extLst>
            </p:cNvPr>
            <p:cNvSpPr/>
            <p:nvPr/>
          </p:nvSpPr>
          <p:spPr>
            <a:xfrm rot="2677932">
              <a:off x="6380028" y="4121642"/>
              <a:ext cx="122123" cy="778836"/>
            </a:xfrm>
            <a:prstGeom prst="rect">
              <a:avLst/>
            </a:prstGeom>
            <a:noFill/>
            <a:ln w="28575">
              <a:solidFill>
                <a:srgbClr val="3274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7A68D0-335B-99B6-D4DE-2767DA2954E8}"/>
                </a:ext>
              </a:extLst>
            </p:cNvPr>
            <p:cNvSpPr/>
            <p:nvPr/>
          </p:nvSpPr>
          <p:spPr>
            <a:xfrm rot="2677932">
              <a:off x="6648765" y="4092844"/>
              <a:ext cx="144230" cy="1056826"/>
            </a:xfrm>
            <a:prstGeom prst="rect">
              <a:avLst/>
            </a:prstGeom>
            <a:noFill/>
            <a:ln w="28575">
              <a:solidFill>
                <a:srgbClr val="3274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0C24810-6713-2427-1094-1127B9E1C340}"/>
                </a:ext>
              </a:extLst>
            </p:cNvPr>
            <p:cNvSpPr/>
            <p:nvPr/>
          </p:nvSpPr>
          <p:spPr>
            <a:xfrm rot="2677932">
              <a:off x="7189770" y="4155899"/>
              <a:ext cx="136918" cy="629999"/>
            </a:xfrm>
            <a:prstGeom prst="rect">
              <a:avLst/>
            </a:prstGeom>
            <a:noFill/>
            <a:ln w="28575">
              <a:solidFill>
                <a:srgbClr val="3274A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8D02BEA-C435-1D57-1FD5-69CC16F21C93}"/>
              </a:ext>
            </a:extLst>
          </p:cNvPr>
          <p:cNvSpPr txBox="1"/>
          <p:nvPr/>
        </p:nvSpPr>
        <p:spPr>
          <a:xfrm>
            <a:off x="2203449" y="5553075"/>
            <a:ext cx="6870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L’électricité est la principale source d’énergie</a:t>
            </a:r>
          </a:p>
        </p:txBody>
      </p:sp>
    </p:spTree>
    <p:extLst>
      <p:ext uri="{BB962C8B-B14F-4D97-AF65-F5344CB8AC3E}">
        <p14:creationId xmlns:p14="http://schemas.microsoft.com/office/powerpoint/2010/main" val="500148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4027F1E-F785-F9F6-600B-25A5D7FD8F2A}"/>
              </a:ext>
            </a:extLst>
          </p:cNvPr>
          <p:cNvSpPr txBox="1"/>
          <p:nvPr/>
        </p:nvSpPr>
        <p:spPr>
          <a:xfrm>
            <a:off x="700012" y="3737257"/>
            <a:ext cx="299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 </a:t>
            </a:r>
            <a:r>
              <a:rPr lang="fr-FR" sz="2000" b="1" i="1" baseline="-25000" dirty="0"/>
              <a:t>(Pearson)</a:t>
            </a:r>
            <a:r>
              <a:rPr lang="fr-FR" sz="2000" b="1" dirty="0"/>
              <a:t> &gt; 50%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bivarié</a:t>
            </a:r>
          </a:p>
        </p:txBody>
      </p:sp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2B5EC2BB-62CD-A749-6192-64CAE84E3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499" y="2883913"/>
            <a:ext cx="914400" cy="914400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1FC443D-3B9B-AF1B-E96A-515FC198FB49}"/>
              </a:ext>
            </a:extLst>
          </p:cNvPr>
          <p:cNvGrpSpPr/>
          <p:nvPr/>
        </p:nvGrpSpPr>
        <p:grpSpPr>
          <a:xfrm>
            <a:off x="4562304" y="982281"/>
            <a:ext cx="6065197" cy="5406533"/>
            <a:chOff x="4562304" y="982281"/>
            <a:chExt cx="6065197" cy="5406533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22DBC9E1-E732-C7D1-5421-3409F3E7899D}"/>
                </a:ext>
              </a:extLst>
            </p:cNvPr>
            <p:cNvGrpSpPr/>
            <p:nvPr/>
          </p:nvGrpSpPr>
          <p:grpSpPr>
            <a:xfrm>
              <a:off x="4562304" y="982281"/>
              <a:ext cx="6065197" cy="5406533"/>
              <a:chOff x="4562304" y="978471"/>
              <a:chExt cx="6065197" cy="540653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1F6D1A-9479-3F32-DF99-6A2BB6025AE9}"/>
                  </a:ext>
                </a:extLst>
              </p:cNvPr>
              <p:cNvSpPr/>
              <p:nvPr/>
            </p:nvSpPr>
            <p:spPr>
              <a:xfrm>
                <a:off x="7200900" y="1828800"/>
                <a:ext cx="1873250" cy="121285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7A1723-EF77-F4AF-2661-B8F71D9261A6}"/>
                  </a:ext>
                </a:extLst>
              </p:cNvPr>
              <p:cNvSpPr/>
              <p:nvPr/>
            </p:nvSpPr>
            <p:spPr>
              <a:xfrm rot="5400000">
                <a:off x="8300132" y="4243925"/>
                <a:ext cx="119893" cy="45719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68ED52-A2D0-6C36-D826-34BA5E8E138B}"/>
                  </a:ext>
                </a:extLst>
              </p:cNvPr>
              <p:cNvSpPr/>
              <p:nvPr/>
            </p:nvSpPr>
            <p:spPr>
              <a:xfrm rot="5400000">
                <a:off x="9129383" y="5070596"/>
                <a:ext cx="119893" cy="45719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10C0C157-94CE-31A1-9384-204550CC5D41}"/>
                  </a:ext>
                </a:extLst>
              </p:cNvPr>
              <p:cNvGrpSpPr/>
              <p:nvPr/>
            </p:nvGrpSpPr>
            <p:grpSpPr>
              <a:xfrm>
                <a:off x="4562304" y="978471"/>
                <a:ext cx="6065197" cy="5406533"/>
                <a:chOff x="4562304" y="978471"/>
                <a:chExt cx="6065197" cy="5406533"/>
              </a:xfrm>
            </p:grpSpPr>
            <p:pic>
              <p:nvPicPr>
                <p:cNvPr id="3" name="Image 2">
                  <a:extLst>
                    <a:ext uri="{FF2B5EF4-FFF2-40B4-BE49-F238E27FC236}">
                      <a16:creationId xmlns:a16="http://schemas.microsoft.com/office/drawing/2014/main" id="{AE0E2ECF-426D-D8E4-AD7A-BCDDA456A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2304" y="978471"/>
                  <a:ext cx="6065197" cy="5406533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5163D4B-E93F-B6C4-0E85-ED05C500E3FC}"/>
                    </a:ext>
                  </a:extLst>
                </p:cNvPr>
                <p:cNvSpPr/>
                <p:nvPr/>
              </p:nvSpPr>
              <p:spPr>
                <a:xfrm>
                  <a:off x="4906294" y="4195003"/>
                  <a:ext cx="3418069" cy="171881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A825882-95D8-3C37-C619-06746EFBC06F}"/>
                    </a:ext>
                  </a:extLst>
                </p:cNvPr>
                <p:cNvSpPr/>
                <p:nvPr/>
              </p:nvSpPr>
              <p:spPr>
                <a:xfrm rot="5400000">
                  <a:off x="7894456" y="4854006"/>
                  <a:ext cx="1065769" cy="183636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94275B-BED4-AD30-0DA0-C66A77C85EA8}"/>
                </a:ext>
              </a:extLst>
            </p:cNvPr>
            <p:cNvSpPr/>
            <p:nvPr/>
          </p:nvSpPr>
          <p:spPr>
            <a:xfrm rot="18839498">
              <a:off x="7731737" y="5763685"/>
              <a:ext cx="826815" cy="106436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E898DADA-4F70-A5C9-6294-32B78AA24570}"/>
                </a:ext>
              </a:extLst>
            </p:cNvPr>
            <p:cNvSpPr/>
            <p:nvPr/>
          </p:nvSpPr>
          <p:spPr>
            <a:xfrm>
              <a:off x="8346534" y="4424369"/>
              <a:ext cx="183637" cy="1670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B6FD3C-BC38-B0A1-F695-2C7B3A825B12}"/>
                </a:ext>
              </a:extLst>
            </p:cNvPr>
            <p:cNvSpPr/>
            <p:nvPr/>
          </p:nvSpPr>
          <p:spPr>
            <a:xfrm>
              <a:off x="4975860" y="4447968"/>
              <a:ext cx="685845" cy="11989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13112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bivarié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C72811B-EEAD-5041-09BC-8FD1D0FAB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27" y="1548167"/>
            <a:ext cx="8646141" cy="461917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86E9EF5-FAA8-ACB0-372C-B0C485211DD2}"/>
              </a:ext>
            </a:extLst>
          </p:cNvPr>
          <p:cNvSpPr txBox="1"/>
          <p:nvPr/>
        </p:nvSpPr>
        <p:spPr>
          <a:xfrm>
            <a:off x="2299107" y="1557572"/>
            <a:ext cx="48378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Corrélation de Pearson sans les outliers</a:t>
            </a:r>
          </a:p>
        </p:txBody>
      </p:sp>
    </p:spTree>
    <p:extLst>
      <p:ext uri="{BB962C8B-B14F-4D97-AF65-F5344CB8AC3E}">
        <p14:creationId xmlns:p14="http://schemas.microsoft.com/office/powerpoint/2010/main" val="2800398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4027F1E-F785-F9F6-600B-25A5D7FD8F2A}"/>
              </a:ext>
            </a:extLst>
          </p:cNvPr>
          <p:cNvSpPr txBox="1"/>
          <p:nvPr/>
        </p:nvSpPr>
        <p:spPr>
          <a:xfrm>
            <a:off x="700012" y="3737257"/>
            <a:ext cx="299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 </a:t>
            </a:r>
            <a:r>
              <a:rPr lang="fr-FR" sz="2000" b="1" i="1" baseline="-25000" dirty="0"/>
              <a:t>(Pearson)</a:t>
            </a:r>
            <a:r>
              <a:rPr lang="fr-FR" sz="2000" b="1" dirty="0"/>
              <a:t> &gt; 50%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bivarié</a:t>
            </a:r>
          </a:p>
        </p:txBody>
      </p:sp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2B5EC2BB-62CD-A749-6192-64CAE84E3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499" y="2883913"/>
            <a:ext cx="914400" cy="914400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22DBC9E1-E732-C7D1-5421-3409F3E7899D}"/>
              </a:ext>
            </a:extLst>
          </p:cNvPr>
          <p:cNvGrpSpPr/>
          <p:nvPr/>
        </p:nvGrpSpPr>
        <p:grpSpPr>
          <a:xfrm>
            <a:off x="4562304" y="982281"/>
            <a:ext cx="6065197" cy="5406533"/>
            <a:chOff x="4562304" y="978471"/>
            <a:chExt cx="6065197" cy="54065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1F6D1A-9479-3F32-DF99-6A2BB6025AE9}"/>
                </a:ext>
              </a:extLst>
            </p:cNvPr>
            <p:cNvSpPr/>
            <p:nvPr/>
          </p:nvSpPr>
          <p:spPr>
            <a:xfrm>
              <a:off x="7200900" y="1828800"/>
              <a:ext cx="1873250" cy="1212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7A1723-EF77-F4AF-2661-B8F71D9261A6}"/>
                </a:ext>
              </a:extLst>
            </p:cNvPr>
            <p:cNvSpPr/>
            <p:nvPr/>
          </p:nvSpPr>
          <p:spPr>
            <a:xfrm rot="5400000">
              <a:off x="8300132" y="4243925"/>
              <a:ext cx="119893" cy="45719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8ED52-A2D0-6C36-D826-34BA5E8E138B}"/>
                </a:ext>
              </a:extLst>
            </p:cNvPr>
            <p:cNvSpPr/>
            <p:nvPr/>
          </p:nvSpPr>
          <p:spPr>
            <a:xfrm rot="5400000">
              <a:off x="9129383" y="5070596"/>
              <a:ext cx="119893" cy="45719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10C0C157-94CE-31A1-9384-204550CC5D41}"/>
                </a:ext>
              </a:extLst>
            </p:cNvPr>
            <p:cNvGrpSpPr/>
            <p:nvPr/>
          </p:nvGrpSpPr>
          <p:grpSpPr>
            <a:xfrm>
              <a:off x="4562304" y="978471"/>
              <a:ext cx="6065197" cy="5406533"/>
              <a:chOff x="4562304" y="978471"/>
              <a:chExt cx="6065197" cy="5406533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AE0E2ECF-426D-D8E4-AD7A-BCDDA456A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62304" y="978471"/>
                <a:ext cx="6065197" cy="540653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163D4B-E93F-B6C4-0E85-ED05C500E3FC}"/>
                  </a:ext>
                </a:extLst>
              </p:cNvPr>
              <p:cNvSpPr/>
              <p:nvPr/>
            </p:nvSpPr>
            <p:spPr>
              <a:xfrm>
                <a:off x="4906294" y="4195003"/>
                <a:ext cx="3418069" cy="171881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825882-95D8-3C37-C619-06746EFBC06F}"/>
                  </a:ext>
                </a:extLst>
              </p:cNvPr>
              <p:cNvSpPr/>
              <p:nvPr/>
            </p:nvSpPr>
            <p:spPr>
              <a:xfrm rot="5400000">
                <a:off x="7894456" y="4854006"/>
                <a:ext cx="1065769" cy="183636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294275B-BED4-AD30-0DA0-C66A77C85EA8}"/>
              </a:ext>
            </a:extLst>
          </p:cNvPr>
          <p:cNvSpPr/>
          <p:nvPr/>
        </p:nvSpPr>
        <p:spPr>
          <a:xfrm rot="18839498">
            <a:off x="7731737" y="5763685"/>
            <a:ext cx="826815" cy="10643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898DADA-4F70-A5C9-6294-32B78AA24570}"/>
              </a:ext>
            </a:extLst>
          </p:cNvPr>
          <p:cNvSpPr/>
          <p:nvPr/>
        </p:nvSpPr>
        <p:spPr>
          <a:xfrm>
            <a:off x="7017263" y="4198813"/>
            <a:ext cx="183637" cy="167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7CAC647-3CFD-4402-87FE-46CA58D87CE9}"/>
              </a:ext>
            </a:extLst>
          </p:cNvPr>
          <p:cNvSpPr/>
          <p:nvPr/>
        </p:nvSpPr>
        <p:spPr>
          <a:xfrm>
            <a:off x="7453071" y="4198813"/>
            <a:ext cx="183637" cy="167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99DCBBB-F39A-F84F-4101-23B915644E76}"/>
              </a:ext>
            </a:extLst>
          </p:cNvPr>
          <p:cNvSpPr/>
          <p:nvPr/>
        </p:nvSpPr>
        <p:spPr>
          <a:xfrm>
            <a:off x="7680149" y="4198813"/>
            <a:ext cx="183637" cy="16709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CF65B0-BB9D-9A95-65E5-143601BA4580}"/>
              </a:ext>
            </a:extLst>
          </p:cNvPr>
          <p:cNvSpPr/>
          <p:nvPr/>
        </p:nvSpPr>
        <p:spPr>
          <a:xfrm rot="18839498">
            <a:off x="6942393" y="5821942"/>
            <a:ext cx="978664" cy="99566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D1AFC74-20CC-F263-E57E-0DE79C0DFBDC}"/>
              </a:ext>
            </a:extLst>
          </p:cNvPr>
          <p:cNvCxnSpPr>
            <a:cxnSpLocks/>
          </p:cNvCxnSpPr>
          <p:nvPr/>
        </p:nvCxnSpPr>
        <p:spPr>
          <a:xfrm flipV="1">
            <a:off x="7014822" y="5600192"/>
            <a:ext cx="463494" cy="446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B05B77F-5FE0-6AB9-14B6-E7CB59B02340}"/>
              </a:ext>
            </a:extLst>
          </p:cNvPr>
          <p:cNvCxnSpPr>
            <a:cxnSpLocks/>
          </p:cNvCxnSpPr>
          <p:nvPr/>
        </p:nvCxnSpPr>
        <p:spPr>
          <a:xfrm flipV="1">
            <a:off x="6638960" y="5555230"/>
            <a:ext cx="463494" cy="446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63E28E6-769A-1594-887E-E9022ECC2688}"/>
              </a:ext>
            </a:extLst>
          </p:cNvPr>
          <p:cNvCxnSpPr>
            <a:cxnSpLocks/>
          </p:cNvCxnSpPr>
          <p:nvPr/>
        </p:nvCxnSpPr>
        <p:spPr>
          <a:xfrm>
            <a:off x="5066071" y="2959714"/>
            <a:ext cx="56370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8EF7BB4D-F291-987F-3C7E-13C812D10426}"/>
              </a:ext>
            </a:extLst>
          </p:cNvPr>
          <p:cNvCxnSpPr>
            <a:cxnSpLocks/>
          </p:cNvCxnSpPr>
          <p:nvPr/>
        </p:nvCxnSpPr>
        <p:spPr>
          <a:xfrm>
            <a:off x="4903842" y="3400309"/>
            <a:ext cx="72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22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4027F1E-F785-F9F6-600B-25A5D7FD8F2A}"/>
              </a:ext>
            </a:extLst>
          </p:cNvPr>
          <p:cNvSpPr txBox="1"/>
          <p:nvPr/>
        </p:nvSpPr>
        <p:spPr>
          <a:xfrm>
            <a:off x="700012" y="3737257"/>
            <a:ext cx="299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 </a:t>
            </a:r>
            <a:r>
              <a:rPr lang="fr-FR" sz="2000" b="1" i="1" baseline="-25000" dirty="0"/>
              <a:t>(Pearson)</a:t>
            </a:r>
            <a:r>
              <a:rPr lang="fr-FR" sz="2000" b="1" dirty="0"/>
              <a:t> &gt; 50%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bivarié</a:t>
            </a:r>
          </a:p>
        </p:txBody>
      </p:sp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2B5EC2BB-62CD-A749-6192-64CAE84E3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499" y="2883913"/>
            <a:ext cx="914400" cy="914400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C1418F35-99A0-9475-B562-17858ABA634F}"/>
              </a:ext>
            </a:extLst>
          </p:cNvPr>
          <p:cNvGrpSpPr/>
          <p:nvPr/>
        </p:nvGrpSpPr>
        <p:grpSpPr>
          <a:xfrm>
            <a:off x="4562304" y="982281"/>
            <a:ext cx="6065197" cy="5406533"/>
            <a:chOff x="4562304" y="982281"/>
            <a:chExt cx="6065197" cy="5406533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22DBC9E1-E732-C7D1-5421-3409F3E7899D}"/>
                </a:ext>
              </a:extLst>
            </p:cNvPr>
            <p:cNvGrpSpPr/>
            <p:nvPr/>
          </p:nvGrpSpPr>
          <p:grpSpPr>
            <a:xfrm>
              <a:off x="4562304" y="982281"/>
              <a:ext cx="6065197" cy="5406533"/>
              <a:chOff x="4562304" y="978471"/>
              <a:chExt cx="6065197" cy="540653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1F6D1A-9479-3F32-DF99-6A2BB6025AE9}"/>
                  </a:ext>
                </a:extLst>
              </p:cNvPr>
              <p:cNvSpPr/>
              <p:nvPr/>
            </p:nvSpPr>
            <p:spPr>
              <a:xfrm>
                <a:off x="7200900" y="1828800"/>
                <a:ext cx="1873250" cy="121285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7A1723-EF77-F4AF-2661-B8F71D9261A6}"/>
                  </a:ext>
                </a:extLst>
              </p:cNvPr>
              <p:cNvSpPr/>
              <p:nvPr/>
            </p:nvSpPr>
            <p:spPr>
              <a:xfrm rot="5400000">
                <a:off x="8300132" y="4243925"/>
                <a:ext cx="119893" cy="45719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68ED52-A2D0-6C36-D826-34BA5E8E138B}"/>
                  </a:ext>
                </a:extLst>
              </p:cNvPr>
              <p:cNvSpPr/>
              <p:nvPr/>
            </p:nvSpPr>
            <p:spPr>
              <a:xfrm rot="5400000">
                <a:off x="9129383" y="5070596"/>
                <a:ext cx="119893" cy="45719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10C0C157-94CE-31A1-9384-204550CC5D41}"/>
                  </a:ext>
                </a:extLst>
              </p:cNvPr>
              <p:cNvGrpSpPr/>
              <p:nvPr/>
            </p:nvGrpSpPr>
            <p:grpSpPr>
              <a:xfrm>
                <a:off x="4562304" y="978471"/>
                <a:ext cx="6065197" cy="5406533"/>
                <a:chOff x="4562304" y="978471"/>
                <a:chExt cx="6065197" cy="5406533"/>
              </a:xfrm>
            </p:grpSpPr>
            <p:pic>
              <p:nvPicPr>
                <p:cNvPr id="3" name="Image 2">
                  <a:extLst>
                    <a:ext uri="{FF2B5EF4-FFF2-40B4-BE49-F238E27FC236}">
                      <a16:creationId xmlns:a16="http://schemas.microsoft.com/office/drawing/2014/main" id="{AE0E2ECF-426D-D8E4-AD7A-BCDDA456A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2304" y="978471"/>
                  <a:ext cx="6065197" cy="5406533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5163D4B-E93F-B6C4-0E85-ED05C500E3FC}"/>
                    </a:ext>
                  </a:extLst>
                </p:cNvPr>
                <p:cNvSpPr/>
                <p:nvPr/>
              </p:nvSpPr>
              <p:spPr>
                <a:xfrm>
                  <a:off x="4921043" y="4393815"/>
                  <a:ext cx="3625871" cy="223791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A825882-95D8-3C37-C619-06746EFBC06F}"/>
                    </a:ext>
                  </a:extLst>
                </p:cNvPr>
                <p:cNvSpPr/>
                <p:nvPr/>
              </p:nvSpPr>
              <p:spPr>
                <a:xfrm rot="5400000">
                  <a:off x="8214973" y="4927427"/>
                  <a:ext cx="883222" cy="219340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94275B-BED4-AD30-0DA0-C66A77C85EA8}"/>
                </a:ext>
              </a:extLst>
            </p:cNvPr>
            <p:cNvSpPr/>
            <p:nvPr/>
          </p:nvSpPr>
          <p:spPr>
            <a:xfrm rot="18839498">
              <a:off x="8066027" y="5724765"/>
              <a:ext cx="678303" cy="106885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D1AFC74-20CC-F263-E57E-0DE79C0DF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4822" y="5600192"/>
              <a:ext cx="463494" cy="446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2B05B77F-5FE0-6AB9-14B6-E7CB59B02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960" y="5555230"/>
              <a:ext cx="463494" cy="446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3E28E6-769A-1594-887E-E9022ECC268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071" y="2959714"/>
              <a:ext cx="56370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8EF7BB4D-F291-987F-3C7E-13C812D10426}"/>
                </a:ext>
              </a:extLst>
            </p:cNvPr>
            <p:cNvCxnSpPr>
              <a:cxnSpLocks/>
            </p:cNvCxnSpPr>
            <p:nvPr/>
          </p:nvCxnSpPr>
          <p:spPr>
            <a:xfrm>
              <a:off x="4903842" y="3400309"/>
              <a:ext cx="72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33E402B-441C-B72C-DB99-A0CDFB872C15}"/>
                </a:ext>
              </a:extLst>
            </p:cNvPr>
            <p:cNvSpPr/>
            <p:nvPr/>
          </p:nvSpPr>
          <p:spPr>
            <a:xfrm>
              <a:off x="8346534" y="4424369"/>
              <a:ext cx="183637" cy="1670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72615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4027F1E-F785-F9F6-600B-25A5D7FD8F2A}"/>
              </a:ext>
            </a:extLst>
          </p:cNvPr>
          <p:cNvSpPr txBox="1"/>
          <p:nvPr/>
        </p:nvSpPr>
        <p:spPr>
          <a:xfrm>
            <a:off x="700012" y="3737257"/>
            <a:ext cx="299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 </a:t>
            </a:r>
            <a:r>
              <a:rPr lang="fr-FR" sz="2000" b="1" i="1" baseline="-25000" dirty="0"/>
              <a:t>(Pearson)</a:t>
            </a:r>
            <a:r>
              <a:rPr lang="fr-FR" sz="2000" b="1" dirty="0"/>
              <a:t> &gt; 50%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bivarié</a:t>
            </a:r>
          </a:p>
        </p:txBody>
      </p:sp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2B5EC2BB-62CD-A749-6192-64CAE84E3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499" y="2883913"/>
            <a:ext cx="914400" cy="914400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22DBC9E1-E732-C7D1-5421-3409F3E7899D}"/>
              </a:ext>
            </a:extLst>
          </p:cNvPr>
          <p:cNvGrpSpPr/>
          <p:nvPr/>
        </p:nvGrpSpPr>
        <p:grpSpPr>
          <a:xfrm>
            <a:off x="4562304" y="982281"/>
            <a:ext cx="6065197" cy="5406533"/>
            <a:chOff x="4562304" y="978471"/>
            <a:chExt cx="6065197" cy="54065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01F6D1A-9479-3F32-DF99-6A2BB6025AE9}"/>
                </a:ext>
              </a:extLst>
            </p:cNvPr>
            <p:cNvSpPr/>
            <p:nvPr/>
          </p:nvSpPr>
          <p:spPr>
            <a:xfrm>
              <a:off x="7200900" y="1828800"/>
              <a:ext cx="1873250" cy="12128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7A1723-EF77-F4AF-2661-B8F71D9261A6}"/>
                </a:ext>
              </a:extLst>
            </p:cNvPr>
            <p:cNvSpPr/>
            <p:nvPr/>
          </p:nvSpPr>
          <p:spPr>
            <a:xfrm rot="5400000">
              <a:off x="8300132" y="4243925"/>
              <a:ext cx="119893" cy="45719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8ED52-A2D0-6C36-D826-34BA5E8E138B}"/>
                </a:ext>
              </a:extLst>
            </p:cNvPr>
            <p:cNvSpPr/>
            <p:nvPr/>
          </p:nvSpPr>
          <p:spPr>
            <a:xfrm rot="5400000">
              <a:off x="9129383" y="5070596"/>
              <a:ext cx="119893" cy="45719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10C0C157-94CE-31A1-9384-204550CC5D41}"/>
                </a:ext>
              </a:extLst>
            </p:cNvPr>
            <p:cNvGrpSpPr/>
            <p:nvPr/>
          </p:nvGrpSpPr>
          <p:grpSpPr>
            <a:xfrm>
              <a:off x="4562304" y="978471"/>
              <a:ext cx="6065197" cy="5406533"/>
              <a:chOff x="4562304" y="978471"/>
              <a:chExt cx="6065197" cy="5406533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AE0E2ECF-426D-D8E4-AD7A-BCDDA456A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62304" y="978471"/>
                <a:ext cx="6065197" cy="540653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5163D4B-E93F-B6C4-0E85-ED05C500E3FC}"/>
                  </a:ext>
                </a:extLst>
              </p:cNvPr>
              <p:cNvSpPr/>
              <p:nvPr/>
            </p:nvSpPr>
            <p:spPr>
              <a:xfrm>
                <a:off x="4677695" y="3538703"/>
                <a:ext cx="2959013" cy="189167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A825882-95D8-3C37-C619-06746EFBC06F}"/>
                  </a:ext>
                </a:extLst>
              </p:cNvPr>
              <p:cNvSpPr/>
              <p:nvPr/>
            </p:nvSpPr>
            <p:spPr>
              <a:xfrm rot="5400000">
                <a:off x="6886676" y="4497122"/>
                <a:ext cx="1751139" cy="212038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E898DADA-4F70-A5C9-6294-32B78AA24570}"/>
              </a:ext>
            </a:extLst>
          </p:cNvPr>
          <p:cNvSpPr/>
          <p:nvPr/>
        </p:nvSpPr>
        <p:spPr>
          <a:xfrm>
            <a:off x="7008513" y="3537387"/>
            <a:ext cx="183637" cy="167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7CAC647-3CFD-4402-87FE-46CA58D87CE9}"/>
              </a:ext>
            </a:extLst>
          </p:cNvPr>
          <p:cNvSpPr/>
          <p:nvPr/>
        </p:nvSpPr>
        <p:spPr>
          <a:xfrm>
            <a:off x="7226416" y="3546274"/>
            <a:ext cx="183637" cy="167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CF65B0-BB9D-9A95-65E5-143601BA4580}"/>
              </a:ext>
            </a:extLst>
          </p:cNvPr>
          <p:cNvSpPr/>
          <p:nvPr/>
        </p:nvSpPr>
        <p:spPr>
          <a:xfrm rot="18839498">
            <a:off x="6942393" y="5821942"/>
            <a:ext cx="978664" cy="9956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D1AFC74-20CC-F263-E57E-0DE79C0DFBDC}"/>
              </a:ext>
            </a:extLst>
          </p:cNvPr>
          <p:cNvCxnSpPr>
            <a:cxnSpLocks/>
          </p:cNvCxnSpPr>
          <p:nvPr/>
        </p:nvCxnSpPr>
        <p:spPr>
          <a:xfrm flipV="1">
            <a:off x="6974247" y="5600192"/>
            <a:ext cx="504069" cy="481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2B05B77F-5FE0-6AB9-14B6-E7CB59B02340}"/>
              </a:ext>
            </a:extLst>
          </p:cNvPr>
          <p:cNvCxnSpPr>
            <a:cxnSpLocks/>
          </p:cNvCxnSpPr>
          <p:nvPr/>
        </p:nvCxnSpPr>
        <p:spPr>
          <a:xfrm flipV="1">
            <a:off x="6638960" y="5555230"/>
            <a:ext cx="463494" cy="446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C63E28E6-769A-1594-887E-E9022ECC2688}"/>
              </a:ext>
            </a:extLst>
          </p:cNvPr>
          <p:cNvCxnSpPr>
            <a:cxnSpLocks/>
          </p:cNvCxnSpPr>
          <p:nvPr/>
        </p:nvCxnSpPr>
        <p:spPr>
          <a:xfrm>
            <a:off x="5066071" y="2967088"/>
            <a:ext cx="56370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8EF7BB4D-F291-987F-3C7E-13C812D10426}"/>
              </a:ext>
            </a:extLst>
          </p:cNvPr>
          <p:cNvCxnSpPr>
            <a:cxnSpLocks/>
          </p:cNvCxnSpPr>
          <p:nvPr/>
        </p:nvCxnSpPr>
        <p:spPr>
          <a:xfrm>
            <a:off x="4903842" y="3400309"/>
            <a:ext cx="72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D0BE586E-835E-8995-AA58-E44188BBD085}"/>
              </a:ext>
            </a:extLst>
          </p:cNvPr>
          <p:cNvSpPr/>
          <p:nvPr/>
        </p:nvSpPr>
        <p:spPr>
          <a:xfrm>
            <a:off x="6790610" y="3537387"/>
            <a:ext cx="183637" cy="167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D991E83-B5B5-0E65-09F4-39320AFC7611}"/>
              </a:ext>
            </a:extLst>
          </p:cNvPr>
          <p:cNvSpPr/>
          <p:nvPr/>
        </p:nvSpPr>
        <p:spPr>
          <a:xfrm>
            <a:off x="7453071" y="3544507"/>
            <a:ext cx="183637" cy="1670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7A38F4B-6871-A320-A3DB-3A5AC59CEEC4}"/>
              </a:ext>
            </a:extLst>
          </p:cNvPr>
          <p:cNvCxnSpPr>
            <a:cxnSpLocks/>
          </p:cNvCxnSpPr>
          <p:nvPr/>
        </p:nvCxnSpPr>
        <p:spPr>
          <a:xfrm flipV="1">
            <a:off x="6466175" y="5577352"/>
            <a:ext cx="372009" cy="3662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44DDECD5-4618-A560-92D0-2F88CAEE7BC2}"/>
              </a:ext>
            </a:extLst>
          </p:cNvPr>
          <p:cNvCxnSpPr>
            <a:cxnSpLocks/>
          </p:cNvCxnSpPr>
          <p:nvPr/>
        </p:nvCxnSpPr>
        <p:spPr>
          <a:xfrm>
            <a:off x="5085738" y="2743403"/>
            <a:ext cx="56370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857D4D76-9766-A711-4C5A-1EF67A46C08A}"/>
              </a:ext>
            </a:extLst>
          </p:cNvPr>
          <p:cNvCxnSpPr>
            <a:cxnSpLocks/>
          </p:cNvCxnSpPr>
          <p:nvPr/>
        </p:nvCxnSpPr>
        <p:spPr>
          <a:xfrm flipV="1">
            <a:off x="6857727" y="5560147"/>
            <a:ext cx="463494" cy="4466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1BA4B2D0-7C94-57C6-1030-81A9FBD9F915}"/>
              </a:ext>
            </a:extLst>
          </p:cNvPr>
          <p:cNvCxnSpPr>
            <a:cxnSpLocks/>
          </p:cNvCxnSpPr>
          <p:nvPr/>
        </p:nvCxnSpPr>
        <p:spPr>
          <a:xfrm>
            <a:off x="4945631" y="3183998"/>
            <a:ext cx="720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33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4027F1E-F785-F9F6-600B-25A5D7FD8F2A}"/>
              </a:ext>
            </a:extLst>
          </p:cNvPr>
          <p:cNvSpPr txBox="1"/>
          <p:nvPr/>
        </p:nvSpPr>
        <p:spPr>
          <a:xfrm>
            <a:off x="700012" y="3737257"/>
            <a:ext cx="299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 </a:t>
            </a:r>
            <a:r>
              <a:rPr lang="fr-FR" sz="2000" b="1" i="1" baseline="-25000" dirty="0"/>
              <a:t>(Pearson)</a:t>
            </a:r>
            <a:r>
              <a:rPr lang="fr-FR" sz="2000" b="1" dirty="0"/>
              <a:t> &gt; 50%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bivarié</a:t>
            </a:r>
          </a:p>
        </p:txBody>
      </p:sp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2B5EC2BB-62CD-A749-6192-64CAE84E3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499" y="2883913"/>
            <a:ext cx="914400" cy="914400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A586110-CED8-EAEF-7377-23C26A565829}"/>
              </a:ext>
            </a:extLst>
          </p:cNvPr>
          <p:cNvGrpSpPr/>
          <p:nvPr/>
        </p:nvGrpSpPr>
        <p:grpSpPr>
          <a:xfrm>
            <a:off x="4562304" y="982281"/>
            <a:ext cx="6065197" cy="5406533"/>
            <a:chOff x="4562304" y="982281"/>
            <a:chExt cx="6065197" cy="5406533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22DBC9E1-E732-C7D1-5421-3409F3E7899D}"/>
                </a:ext>
              </a:extLst>
            </p:cNvPr>
            <p:cNvGrpSpPr/>
            <p:nvPr/>
          </p:nvGrpSpPr>
          <p:grpSpPr>
            <a:xfrm>
              <a:off x="4562304" y="982281"/>
              <a:ext cx="6065197" cy="5406533"/>
              <a:chOff x="4562304" y="978471"/>
              <a:chExt cx="6065197" cy="540653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1F6D1A-9479-3F32-DF99-6A2BB6025AE9}"/>
                  </a:ext>
                </a:extLst>
              </p:cNvPr>
              <p:cNvSpPr/>
              <p:nvPr/>
            </p:nvSpPr>
            <p:spPr>
              <a:xfrm>
                <a:off x="7200900" y="1828800"/>
                <a:ext cx="1873250" cy="121285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7A1723-EF77-F4AF-2661-B8F71D9261A6}"/>
                  </a:ext>
                </a:extLst>
              </p:cNvPr>
              <p:cNvSpPr/>
              <p:nvPr/>
            </p:nvSpPr>
            <p:spPr>
              <a:xfrm rot="5400000">
                <a:off x="8300132" y="4243925"/>
                <a:ext cx="119893" cy="45719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68ED52-A2D0-6C36-D826-34BA5E8E138B}"/>
                  </a:ext>
                </a:extLst>
              </p:cNvPr>
              <p:cNvSpPr/>
              <p:nvPr/>
            </p:nvSpPr>
            <p:spPr>
              <a:xfrm rot="5400000">
                <a:off x="9129383" y="5070596"/>
                <a:ext cx="119893" cy="45719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10C0C157-94CE-31A1-9384-204550CC5D41}"/>
                  </a:ext>
                </a:extLst>
              </p:cNvPr>
              <p:cNvGrpSpPr/>
              <p:nvPr/>
            </p:nvGrpSpPr>
            <p:grpSpPr>
              <a:xfrm>
                <a:off x="4562304" y="978471"/>
                <a:ext cx="6065197" cy="5406533"/>
                <a:chOff x="4562304" y="978471"/>
                <a:chExt cx="6065197" cy="5406533"/>
              </a:xfrm>
            </p:grpSpPr>
            <p:pic>
              <p:nvPicPr>
                <p:cNvPr id="3" name="Image 2">
                  <a:extLst>
                    <a:ext uri="{FF2B5EF4-FFF2-40B4-BE49-F238E27FC236}">
                      <a16:creationId xmlns:a16="http://schemas.microsoft.com/office/drawing/2014/main" id="{AE0E2ECF-426D-D8E4-AD7A-BCDDA456A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2304" y="978471"/>
                  <a:ext cx="6065197" cy="5406533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5163D4B-E93F-B6C4-0E85-ED05C500E3FC}"/>
                    </a:ext>
                  </a:extLst>
                </p:cNvPr>
                <p:cNvSpPr/>
                <p:nvPr/>
              </p:nvSpPr>
              <p:spPr>
                <a:xfrm>
                  <a:off x="5334135" y="1997630"/>
                  <a:ext cx="761865" cy="173948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A825882-95D8-3C37-C619-06746EFBC06F}"/>
                    </a:ext>
                  </a:extLst>
                </p:cNvPr>
                <p:cNvSpPr/>
                <p:nvPr/>
              </p:nvSpPr>
              <p:spPr>
                <a:xfrm rot="5400000">
                  <a:off x="4573872" y="3715220"/>
                  <a:ext cx="3298930" cy="23321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CF65B0-BB9D-9A95-65E5-143601BA4580}"/>
                </a:ext>
              </a:extLst>
            </p:cNvPr>
            <p:cNvSpPr/>
            <p:nvPr/>
          </p:nvSpPr>
          <p:spPr>
            <a:xfrm rot="18839498">
              <a:off x="5886005" y="5630667"/>
              <a:ext cx="409544" cy="98080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D1AFC74-20CC-F263-E57E-0DE79C0DF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4247" y="5600192"/>
              <a:ext cx="504069" cy="481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2B05B77F-5FE0-6AB9-14B6-E7CB59B02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960" y="5555230"/>
              <a:ext cx="463494" cy="446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3E28E6-769A-1594-887E-E9022ECC268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071" y="2967088"/>
              <a:ext cx="56370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8EF7BB4D-F291-987F-3C7E-13C812D10426}"/>
                </a:ext>
              </a:extLst>
            </p:cNvPr>
            <p:cNvCxnSpPr>
              <a:cxnSpLocks/>
            </p:cNvCxnSpPr>
            <p:nvPr/>
          </p:nvCxnSpPr>
          <p:spPr>
            <a:xfrm>
              <a:off x="4903842" y="3400309"/>
              <a:ext cx="72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0BE586E-835E-8995-AA58-E44188BBD085}"/>
                </a:ext>
              </a:extLst>
            </p:cNvPr>
            <p:cNvSpPr/>
            <p:nvPr/>
          </p:nvSpPr>
          <p:spPr>
            <a:xfrm>
              <a:off x="5904530" y="2001440"/>
              <a:ext cx="183637" cy="1670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7A38F4B-6871-A320-A3DB-3A5AC59CE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175" y="5577352"/>
              <a:ext cx="372009" cy="36624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44DDECD5-4618-A560-92D0-2F88CAEE7BC2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38" y="2743403"/>
              <a:ext cx="56370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57D4D76-9766-A711-4C5A-1EF67A46C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727" y="5560147"/>
              <a:ext cx="463494" cy="446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BA4B2D0-7C94-57C6-1030-81A9FBD9F915}"/>
                </a:ext>
              </a:extLst>
            </p:cNvPr>
            <p:cNvCxnSpPr>
              <a:cxnSpLocks/>
            </p:cNvCxnSpPr>
            <p:nvPr/>
          </p:nvCxnSpPr>
          <p:spPr>
            <a:xfrm>
              <a:off x="4945631" y="3183998"/>
              <a:ext cx="72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A7DE2A23-ADF7-150F-9403-BB4B4D8C7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1928" y="5555230"/>
              <a:ext cx="438774" cy="446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D2B136F5-6106-81D2-C8C4-42AD44660977}"/>
                </a:ext>
              </a:extLst>
            </p:cNvPr>
            <p:cNvCxnSpPr>
              <a:cxnSpLocks/>
            </p:cNvCxnSpPr>
            <p:nvPr/>
          </p:nvCxnSpPr>
          <p:spPr>
            <a:xfrm>
              <a:off x="5020037" y="1857045"/>
              <a:ext cx="56370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317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76" y="335979"/>
            <a:ext cx="5361432" cy="697293"/>
          </a:xfrm>
        </p:spPr>
        <p:txBody>
          <a:bodyPr>
            <a:normAutofit fontScale="90000"/>
          </a:bodyPr>
          <a:lstStyle/>
          <a:p>
            <a:pPr algn="l"/>
            <a:r>
              <a:rPr lang="fr-FR" sz="6000" b="0" i="0" u="none" strike="noStrike" baseline="0" dirty="0">
                <a:solidFill>
                  <a:srgbClr val="424242"/>
                </a:solidFill>
              </a:rPr>
              <a:t>Problématique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25D2A4-A7D6-065A-E6CC-E8C10A94A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463" y="1288605"/>
            <a:ext cx="8202445" cy="599019"/>
          </a:xfrm>
        </p:spPr>
        <p:txBody>
          <a:bodyPr>
            <a:noAutofit/>
          </a:bodyPr>
          <a:lstStyle/>
          <a:p>
            <a:pPr algn="just"/>
            <a:r>
              <a:rPr lang="fr-FR" sz="1800" dirty="0"/>
              <a:t>L</a:t>
            </a:r>
            <a:r>
              <a:rPr lang="fr-FR" sz="1800" b="1" dirty="0"/>
              <a:t>a ville de Seattle</a:t>
            </a:r>
            <a:r>
              <a:rPr lang="fr-FR" sz="1800" dirty="0"/>
              <a:t> étudie ses émissions des bâtiments non destinés à l’habitation puisqu'ils génèrent 33% des émissions de gaz à effet de serre de la ville.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F288BB-931C-5D3D-3D60-D10C0420EF31}"/>
              </a:ext>
            </a:extLst>
          </p:cNvPr>
          <p:cNvSpPr txBox="1"/>
          <p:nvPr/>
        </p:nvSpPr>
        <p:spPr>
          <a:xfrm>
            <a:off x="416897" y="3574916"/>
            <a:ext cx="9255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Missions :</a:t>
            </a:r>
          </a:p>
          <a:p>
            <a:endParaRPr lang="fr-FR" b="1" dirty="0"/>
          </a:p>
          <a:p>
            <a:pPr marL="342900" indent="-342900">
              <a:buAutoNum type="arabicPeriod"/>
            </a:pPr>
            <a:r>
              <a:rPr lang="fr-FR" dirty="0"/>
              <a:t>Réaliser une courte analyse exploratoire.</a:t>
            </a:r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 startAt="2"/>
            </a:pPr>
            <a:r>
              <a:rPr lang="fr-FR" dirty="0"/>
              <a:t>Tester différents modèles de prédiction pour prédire la consommation totale d'énergie.</a:t>
            </a:r>
          </a:p>
          <a:p>
            <a:pPr marL="342900" indent="-342900">
              <a:buAutoNum type="arabicPeriod" startAt="2"/>
            </a:pPr>
            <a:endParaRPr lang="fr-FR" dirty="0"/>
          </a:p>
          <a:p>
            <a:pPr marL="342900" indent="-342900">
              <a:buAutoNum type="arabicPeriod" startAt="3"/>
            </a:pPr>
            <a:r>
              <a:rPr lang="fr-FR" dirty="0"/>
              <a:t>Tester différents modèles de prédiction pour prédire les émissions de CO2.</a:t>
            </a:r>
          </a:p>
          <a:p>
            <a:pPr marL="342900" indent="-342900">
              <a:buAutoNum type="arabicPeriod" startAt="3"/>
            </a:pPr>
            <a:endParaRPr lang="fr-FR" dirty="0"/>
          </a:p>
          <a:p>
            <a:pPr marL="342900" indent="-342900">
              <a:buAutoNum type="arabicPeriod" startAt="3"/>
            </a:pPr>
            <a:r>
              <a:rPr lang="fr-FR" dirty="0"/>
              <a:t>Evaluer l’intérêt de l’ENERGY STAR Score pour les prédictions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F51BBBF-57D8-1B95-63D4-D0F27CCA633F}"/>
              </a:ext>
            </a:extLst>
          </p:cNvPr>
          <p:cNvSpPr txBox="1">
            <a:spLocks/>
          </p:cNvSpPr>
          <p:nvPr/>
        </p:nvSpPr>
        <p:spPr>
          <a:xfrm>
            <a:off x="283463" y="2072092"/>
            <a:ext cx="8375345" cy="13569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fr-FR" sz="1800" dirty="0"/>
              <a:t>La ville effectue des relevés annuels des bâtiment de la ville pour suivre l'évolution de leurs performances énergétiques depuis 2013. =&gt; </a:t>
            </a:r>
            <a:r>
              <a:rPr lang="fr-FR" sz="1800" u="sng" dirty="0"/>
              <a:t>coûteux</a:t>
            </a:r>
            <a:r>
              <a:rPr lang="fr-FR" sz="1800" dirty="0"/>
              <a:t>. </a:t>
            </a:r>
          </a:p>
          <a:p>
            <a:pPr algn="just"/>
            <a:r>
              <a:rPr lang="fr-FR" sz="1800" b="1" dirty="0"/>
              <a:t>Nous devons tenter de prédire les émissions de CO2 et la consommation totale d'énergie des bâtiments non destinés à l’habitation et non-mesurés à partir du relevé de l’année 2016. </a:t>
            </a:r>
          </a:p>
        </p:txBody>
      </p:sp>
      <p:pic>
        <p:nvPicPr>
          <p:cNvPr id="7" name="Graphique 6" descr="Mille contour">
            <a:extLst>
              <a:ext uri="{FF2B5EF4-FFF2-40B4-BE49-F238E27FC236}">
                <a16:creationId xmlns:a16="http://schemas.microsoft.com/office/drawing/2014/main" id="{23263109-32D3-ED91-6C92-E6FD6D8E3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8089" y="4107508"/>
            <a:ext cx="1080000" cy="1080000"/>
          </a:xfrm>
          <a:prstGeom prst="rect">
            <a:avLst/>
          </a:prstGeom>
        </p:spPr>
      </p:pic>
      <p:pic>
        <p:nvPicPr>
          <p:cNvPr id="9" name="Image 8" descr="Une image contenant Police, Graphique, symbole, logo&#10;&#10;Description générée automatiquement">
            <a:extLst>
              <a:ext uri="{FF2B5EF4-FFF2-40B4-BE49-F238E27FC236}">
                <a16:creationId xmlns:a16="http://schemas.microsoft.com/office/drawing/2014/main" id="{7ED6B6C2-C8E3-A8CC-ED6F-03998887A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14" y="1377026"/>
            <a:ext cx="3378374" cy="16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02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94027F1E-F785-F9F6-600B-25A5D7FD8F2A}"/>
              </a:ext>
            </a:extLst>
          </p:cNvPr>
          <p:cNvSpPr txBox="1"/>
          <p:nvPr/>
        </p:nvSpPr>
        <p:spPr>
          <a:xfrm>
            <a:off x="700012" y="3737257"/>
            <a:ext cx="2990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R </a:t>
            </a:r>
            <a:r>
              <a:rPr lang="fr-FR" sz="2000" b="1" i="1" baseline="-25000" dirty="0"/>
              <a:t>(Pearson)</a:t>
            </a:r>
            <a:r>
              <a:rPr lang="fr-FR" sz="2000" b="1" dirty="0"/>
              <a:t> &gt; 50% 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038165"/>
            <a:ext cx="2386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Analyse bivarié</a:t>
            </a:r>
          </a:p>
        </p:txBody>
      </p:sp>
      <p:pic>
        <p:nvPicPr>
          <p:cNvPr id="5" name="Graphique 4" descr="Cible avec un remplissage uni">
            <a:extLst>
              <a:ext uri="{FF2B5EF4-FFF2-40B4-BE49-F238E27FC236}">
                <a16:creationId xmlns:a16="http://schemas.microsoft.com/office/drawing/2014/main" id="{2B5EC2BB-62CD-A749-6192-64CAE84E3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4499" y="2883913"/>
            <a:ext cx="914400" cy="914400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9A586110-CED8-EAEF-7377-23C26A565829}"/>
              </a:ext>
            </a:extLst>
          </p:cNvPr>
          <p:cNvGrpSpPr/>
          <p:nvPr/>
        </p:nvGrpSpPr>
        <p:grpSpPr>
          <a:xfrm>
            <a:off x="4562304" y="982281"/>
            <a:ext cx="6065197" cy="5406533"/>
            <a:chOff x="4562304" y="982281"/>
            <a:chExt cx="6065197" cy="5406533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22DBC9E1-E732-C7D1-5421-3409F3E7899D}"/>
                </a:ext>
              </a:extLst>
            </p:cNvPr>
            <p:cNvGrpSpPr/>
            <p:nvPr/>
          </p:nvGrpSpPr>
          <p:grpSpPr>
            <a:xfrm>
              <a:off x="4562304" y="982281"/>
              <a:ext cx="6065197" cy="5406533"/>
              <a:chOff x="4562304" y="978471"/>
              <a:chExt cx="6065197" cy="540653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1F6D1A-9479-3F32-DF99-6A2BB6025AE9}"/>
                  </a:ext>
                </a:extLst>
              </p:cNvPr>
              <p:cNvSpPr/>
              <p:nvPr/>
            </p:nvSpPr>
            <p:spPr>
              <a:xfrm>
                <a:off x="7200900" y="1828800"/>
                <a:ext cx="1873250" cy="121285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7A1723-EF77-F4AF-2661-B8F71D9261A6}"/>
                  </a:ext>
                </a:extLst>
              </p:cNvPr>
              <p:cNvSpPr/>
              <p:nvPr/>
            </p:nvSpPr>
            <p:spPr>
              <a:xfrm rot="5400000">
                <a:off x="8300132" y="4243925"/>
                <a:ext cx="119893" cy="45719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68ED52-A2D0-6C36-D826-34BA5E8E138B}"/>
                  </a:ext>
                </a:extLst>
              </p:cNvPr>
              <p:cNvSpPr/>
              <p:nvPr/>
            </p:nvSpPr>
            <p:spPr>
              <a:xfrm rot="5400000">
                <a:off x="9129383" y="5070596"/>
                <a:ext cx="119893" cy="45719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10C0C157-94CE-31A1-9384-204550CC5D41}"/>
                  </a:ext>
                </a:extLst>
              </p:cNvPr>
              <p:cNvGrpSpPr/>
              <p:nvPr/>
            </p:nvGrpSpPr>
            <p:grpSpPr>
              <a:xfrm>
                <a:off x="4562304" y="978471"/>
                <a:ext cx="6065197" cy="5406533"/>
                <a:chOff x="4562304" y="978471"/>
                <a:chExt cx="6065197" cy="5406533"/>
              </a:xfrm>
            </p:grpSpPr>
            <p:pic>
              <p:nvPicPr>
                <p:cNvPr id="3" name="Image 2">
                  <a:extLst>
                    <a:ext uri="{FF2B5EF4-FFF2-40B4-BE49-F238E27FC236}">
                      <a16:creationId xmlns:a16="http://schemas.microsoft.com/office/drawing/2014/main" id="{AE0E2ECF-426D-D8E4-AD7A-BCDDA456A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2304" y="978471"/>
                  <a:ext cx="6065197" cy="5406533"/>
                </a:xfrm>
                <a:prstGeom prst="rect">
                  <a:avLst/>
                </a:prstGeom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5163D4B-E93F-B6C4-0E85-ED05C500E3FC}"/>
                    </a:ext>
                  </a:extLst>
                </p:cNvPr>
                <p:cNvSpPr/>
                <p:nvPr/>
              </p:nvSpPr>
              <p:spPr>
                <a:xfrm>
                  <a:off x="5334135" y="1997630"/>
                  <a:ext cx="761865" cy="173948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A825882-95D8-3C37-C619-06746EFBC06F}"/>
                    </a:ext>
                  </a:extLst>
                </p:cNvPr>
                <p:cNvSpPr/>
                <p:nvPr/>
              </p:nvSpPr>
              <p:spPr>
                <a:xfrm rot="5400000">
                  <a:off x="4573872" y="3715220"/>
                  <a:ext cx="3298930" cy="23321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CF65B0-BB9D-9A95-65E5-143601BA4580}"/>
                </a:ext>
              </a:extLst>
            </p:cNvPr>
            <p:cNvSpPr/>
            <p:nvPr/>
          </p:nvSpPr>
          <p:spPr>
            <a:xfrm rot="18839498">
              <a:off x="5886005" y="5630667"/>
              <a:ext cx="409544" cy="98080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CD1AFC74-20CC-F263-E57E-0DE79C0DF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4247" y="5600192"/>
              <a:ext cx="504069" cy="481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2B05B77F-5FE0-6AB9-14B6-E7CB59B023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38960" y="5555230"/>
              <a:ext cx="463494" cy="446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C63E28E6-769A-1594-887E-E9022ECC2688}"/>
                </a:ext>
              </a:extLst>
            </p:cNvPr>
            <p:cNvCxnSpPr>
              <a:cxnSpLocks/>
            </p:cNvCxnSpPr>
            <p:nvPr/>
          </p:nvCxnSpPr>
          <p:spPr>
            <a:xfrm>
              <a:off x="5066071" y="2967088"/>
              <a:ext cx="56370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8EF7BB4D-F291-987F-3C7E-13C812D10426}"/>
                </a:ext>
              </a:extLst>
            </p:cNvPr>
            <p:cNvCxnSpPr>
              <a:cxnSpLocks/>
            </p:cNvCxnSpPr>
            <p:nvPr/>
          </p:nvCxnSpPr>
          <p:spPr>
            <a:xfrm>
              <a:off x="4903842" y="3400309"/>
              <a:ext cx="72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D0BE586E-835E-8995-AA58-E44188BBD085}"/>
                </a:ext>
              </a:extLst>
            </p:cNvPr>
            <p:cNvSpPr/>
            <p:nvPr/>
          </p:nvSpPr>
          <p:spPr>
            <a:xfrm>
              <a:off x="5904530" y="2001440"/>
              <a:ext cx="183637" cy="1670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D7A38F4B-6871-A320-A3DB-3A5AC59CE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175" y="5577352"/>
              <a:ext cx="372009" cy="36624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44DDECD5-4618-A560-92D0-2F88CAEE7BC2}"/>
                </a:ext>
              </a:extLst>
            </p:cNvPr>
            <p:cNvCxnSpPr>
              <a:cxnSpLocks/>
            </p:cNvCxnSpPr>
            <p:nvPr/>
          </p:nvCxnSpPr>
          <p:spPr>
            <a:xfrm>
              <a:off x="5085738" y="2743403"/>
              <a:ext cx="56370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57D4D76-9766-A711-4C5A-1EF67A46C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727" y="5560147"/>
              <a:ext cx="463494" cy="446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1BA4B2D0-7C94-57C6-1030-81A9FBD9F915}"/>
                </a:ext>
              </a:extLst>
            </p:cNvPr>
            <p:cNvCxnSpPr>
              <a:cxnSpLocks/>
            </p:cNvCxnSpPr>
            <p:nvPr/>
          </p:nvCxnSpPr>
          <p:spPr>
            <a:xfrm>
              <a:off x="4945631" y="3183998"/>
              <a:ext cx="72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Connecteur droit 1">
              <a:extLst>
                <a:ext uri="{FF2B5EF4-FFF2-40B4-BE49-F238E27FC236}">
                  <a16:creationId xmlns:a16="http://schemas.microsoft.com/office/drawing/2014/main" id="{A7DE2A23-ADF7-150F-9403-BB4B4D8C73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1928" y="5555230"/>
              <a:ext cx="438774" cy="4466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D2B136F5-6106-81D2-C8C4-42AD44660977}"/>
                </a:ext>
              </a:extLst>
            </p:cNvPr>
            <p:cNvCxnSpPr>
              <a:cxnSpLocks/>
            </p:cNvCxnSpPr>
            <p:nvPr/>
          </p:nvCxnSpPr>
          <p:spPr>
            <a:xfrm>
              <a:off x="5020037" y="1857045"/>
              <a:ext cx="56370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2E0B6F43-7657-DE79-773C-2961F4D2D4CA}"/>
              </a:ext>
            </a:extLst>
          </p:cNvPr>
          <p:cNvSpPr txBox="1"/>
          <p:nvPr/>
        </p:nvSpPr>
        <p:spPr>
          <a:xfrm>
            <a:off x="1105715" y="4854814"/>
            <a:ext cx="1988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-5 features</a:t>
            </a:r>
          </a:p>
        </p:txBody>
      </p:sp>
    </p:spTree>
    <p:extLst>
      <p:ext uri="{BB962C8B-B14F-4D97-AF65-F5344CB8AC3E}">
        <p14:creationId xmlns:p14="http://schemas.microsoft.com/office/powerpoint/2010/main" val="246120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B6169D-32E9-2BD6-A6DE-12528A7353F8}"/>
              </a:ext>
            </a:extLst>
          </p:cNvPr>
          <p:cNvSpPr txBox="1"/>
          <p:nvPr/>
        </p:nvSpPr>
        <p:spPr>
          <a:xfrm>
            <a:off x="1105715" y="1337066"/>
            <a:ext cx="3817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Variance Inflation Factor (VIF)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6D0F0A36-9F8E-C4E4-8D18-55E4CD7E1C98}"/>
              </a:ext>
            </a:extLst>
          </p:cNvPr>
          <p:cNvGrpSpPr/>
          <p:nvPr/>
        </p:nvGrpSpPr>
        <p:grpSpPr>
          <a:xfrm>
            <a:off x="1194816" y="2499126"/>
            <a:ext cx="3546888" cy="2160000"/>
            <a:chOff x="1194816" y="2499126"/>
            <a:chExt cx="3546888" cy="2160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5FC776AE-738B-BB06-C07A-B361676D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94816" y="2499126"/>
              <a:ext cx="3429364" cy="2160000"/>
            </a:xfrm>
            <a:prstGeom prst="rect">
              <a:avLst/>
            </a:prstGeom>
          </p:spPr>
        </p:pic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AE5E136-5193-C5DB-BED4-46CC050B8991}"/>
                </a:ext>
              </a:extLst>
            </p:cNvPr>
            <p:cNvSpPr/>
            <p:nvPr/>
          </p:nvSpPr>
          <p:spPr>
            <a:xfrm>
              <a:off x="2467416" y="2673651"/>
              <a:ext cx="2274288" cy="49772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556486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BE87A107-59BA-3402-9083-4DBA99CB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89" y="2499126"/>
            <a:ext cx="3779999" cy="2160000"/>
          </a:xfrm>
          <a:prstGeom prst="rect">
            <a:avLst/>
          </a:prstGeom>
        </p:spPr>
      </p:pic>
      <p:grpSp>
        <p:nvGrpSpPr>
          <p:cNvPr id="37" name="Groupe 36">
            <a:extLst>
              <a:ext uri="{FF2B5EF4-FFF2-40B4-BE49-F238E27FC236}">
                <a16:creationId xmlns:a16="http://schemas.microsoft.com/office/drawing/2014/main" id="{F3666C9D-BB2E-7D2D-C6B5-4E89DD79EB84}"/>
              </a:ext>
            </a:extLst>
          </p:cNvPr>
          <p:cNvGrpSpPr/>
          <p:nvPr/>
        </p:nvGrpSpPr>
        <p:grpSpPr>
          <a:xfrm>
            <a:off x="1194816" y="2499126"/>
            <a:ext cx="3429364" cy="2160000"/>
            <a:chOff x="1417687" y="1937755"/>
            <a:chExt cx="3429364" cy="21600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5FC776AE-738B-BB06-C07A-B361676D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7687" y="1937755"/>
              <a:ext cx="3429364" cy="2160000"/>
            </a:xfrm>
            <a:prstGeom prst="rect">
              <a:avLst/>
            </a:prstGeom>
          </p:spPr>
        </p:pic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CB5AA7BA-25B2-60EF-1F6C-070A9A7204AA}"/>
                </a:ext>
              </a:extLst>
            </p:cNvPr>
            <p:cNvCxnSpPr>
              <a:cxnSpLocks/>
            </p:cNvCxnSpPr>
            <p:nvPr/>
          </p:nvCxnSpPr>
          <p:spPr>
            <a:xfrm>
              <a:off x="2929899" y="2275452"/>
              <a:ext cx="74221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891A5772-2A07-BDA3-8EFC-D2FA58A73BA0}"/>
                </a:ext>
              </a:extLst>
            </p:cNvPr>
            <p:cNvCxnSpPr>
              <a:cxnSpLocks/>
            </p:cNvCxnSpPr>
            <p:nvPr/>
          </p:nvCxnSpPr>
          <p:spPr>
            <a:xfrm>
              <a:off x="2929899" y="2456881"/>
              <a:ext cx="74221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525E966D-BBBA-A1DE-4BFF-90B1642CEE00}"/>
              </a:ext>
            </a:extLst>
          </p:cNvPr>
          <p:cNvSpPr/>
          <p:nvPr/>
        </p:nvSpPr>
        <p:spPr>
          <a:xfrm>
            <a:off x="5083791" y="3268640"/>
            <a:ext cx="2238233" cy="620972"/>
          </a:xfrm>
          <a:prstGeom prst="rightArrow">
            <a:avLst/>
          </a:prstGeom>
          <a:solidFill>
            <a:schemeClr val="dk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-2 features</a:t>
            </a:r>
          </a:p>
        </p:txBody>
      </p:sp>
      <p:pic>
        <p:nvPicPr>
          <p:cNvPr id="38" name="Graphique 37" descr="Coche avec un remplissage uni">
            <a:extLst>
              <a:ext uri="{FF2B5EF4-FFF2-40B4-BE49-F238E27FC236}">
                <a16:creationId xmlns:a16="http://schemas.microsoft.com/office/drawing/2014/main" id="{EAF2C0B6-F1D6-235C-1F40-B0B7F2FAE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10953" y="4768219"/>
            <a:ext cx="1270469" cy="127046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DD9AB30-A5B5-1D92-5D89-282A78435F46}"/>
              </a:ext>
            </a:extLst>
          </p:cNvPr>
          <p:cNvSpPr txBox="1"/>
          <p:nvPr/>
        </p:nvSpPr>
        <p:spPr>
          <a:xfrm>
            <a:off x="1105715" y="1337066"/>
            <a:ext cx="3817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=&gt; Variance Inflation Factor (VIF)</a:t>
            </a:r>
          </a:p>
        </p:txBody>
      </p:sp>
    </p:spTree>
    <p:extLst>
      <p:ext uri="{BB962C8B-B14F-4D97-AF65-F5344CB8AC3E}">
        <p14:creationId xmlns:p14="http://schemas.microsoft.com/office/powerpoint/2010/main" val="2456561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2498E03-4192-34A8-028D-7B5F9F6CB833}"/>
              </a:ext>
            </a:extLst>
          </p:cNvPr>
          <p:cNvGrpSpPr/>
          <p:nvPr/>
        </p:nvGrpSpPr>
        <p:grpSpPr>
          <a:xfrm>
            <a:off x="2349055" y="1915133"/>
            <a:ext cx="9017034" cy="3866235"/>
            <a:chOff x="2842591" y="4035287"/>
            <a:chExt cx="8775747" cy="38662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573C7E-CD38-1B03-0210-79386D5CA130}"/>
                </a:ext>
              </a:extLst>
            </p:cNvPr>
            <p:cNvSpPr/>
            <p:nvPr/>
          </p:nvSpPr>
          <p:spPr>
            <a:xfrm>
              <a:off x="2842591" y="4035287"/>
              <a:ext cx="3253409" cy="386623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fr-FR" sz="1100" dirty="0">
                <a:solidFill>
                  <a:schemeClr val="bg1"/>
                </a:solidFill>
              </a:endParaRPr>
            </a:p>
            <a:p>
              <a:pPr algn="ctr"/>
              <a:endParaRPr lang="fr-FR" sz="1100" dirty="0">
                <a:solidFill>
                  <a:schemeClr val="bg1"/>
                </a:solidFill>
              </a:endParaRPr>
            </a:p>
            <a:p>
              <a:pPr algn="ctr"/>
              <a:endParaRPr lang="fr-FR" sz="1100" dirty="0">
                <a:solidFill>
                  <a:schemeClr val="bg1"/>
                </a:solidFill>
              </a:endParaRPr>
            </a:p>
            <a:p>
              <a:pPr algn="ctr"/>
              <a:endParaRPr lang="fr-FR" sz="11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100" b="1" strike="sngStrike" dirty="0">
                  <a:solidFill>
                    <a:schemeClr val="bg1"/>
                  </a:solidFill>
                </a:rPr>
                <a:t>2016_Building_Energy_Benchmarking.csv</a:t>
              </a:r>
            </a:p>
            <a:p>
              <a:pPr algn="ctr"/>
              <a:r>
                <a:rPr lang="en-US" sz="1100" b="1" dirty="0">
                  <a:solidFill>
                    <a:srgbClr val="92D050"/>
                  </a:solidFill>
                </a:rPr>
                <a:t>2016_Building_Energy_Benchmarking_cleaned</a:t>
              </a:r>
              <a:r>
                <a:rPr lang="fr-FR" sz="1100" b="1" dirty="0">
                  <a:solidFill>
                    <a:srgbClr val="92D050"/>
                  </a:solidFill>
                </a:rPr>
                <a:t>.csv</a:t>
              </a:r>
            </a:p>
            <a:p>
              <a:pPr algn="ctr"/>
              <a:endParaRPr lang="fr-FR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3507C8-35B4-1272-3C88-EDB36B0E484D}"/>
                </a:ext>
              </a:extLst>
            </p:cNvPr>
            <p:cNvSpPr/>
            <p:nvPr/>
          </p:nvSpPr>
          <p:spPr>
            <a:xfrm>
              <a:off x="6095998" y="4035287"/>
              <a:ext cx="5522340" cy="3866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>
                  <a:solidFill>
                    <a:schemeClr val="tx1"/>
                  </a:solidFill>
                </a:rPr>
                <a:t>Descriptif des bâtiments : </a:t>
              </a:r>
            </a:p>
            <a:p>
              <a:endParaRPr lang="fr-FR" sz="11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</a:t>
              </a:r>
              <a:r>
                <a:rPr lang="fr-FR" sz="1200" b="1" dirty="0">
                  <a:solidFill>
                    <a:schemeClr val="tx1"/>
                  </a:solidFill>
                </a:rPr>
                <a:t> administratives</a:t>
              </a:r>
              <a:r>
                <a:rPr lang="fr-FR" sz="1200" dirty="0">
                  <a:solidFill>
                    <a:schemeClr val="tx1"/>
                  </a:solidFill>
                </a:rPr>
                <a:t>: ancienneté du bâtiment, type de commerce, etc.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</a:t>
              </a:r>
              <a:r>
                <a:rPr lang="fr-FR" sz="1200" b="1" dirty="0">
                  <a:solidFill>
                    <a:schemeClr val="tx1"/>
                  </a:solidFill>
                </a:rPr>
                <a:t> structurelles</a:t>
              </a:r>
              <a:r>
                <a:rPr lang="fr-FR" sz="1200" dirty="0">
                  <a:solidFill>
                    <a:schemeClr val="tx1"/>
                  </a:solidFill>
                </a:rPr>
                <a:t>: nombre de bâtiment, surface, etc.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 </a:t>
              </a:r>
              <a:r>
                <a:rPr lang="fr-FR" sz="1200" b="1" dirty="0">
                  <a:solidFill>
                    <a:schemeClr val="tx1"/>
                  </a:solidFill>
                </a:rPr>
                <a:t>géographiques</a:t>
              </a:r>
              <a:r>
                <a:rPr lang="fr-FR" sz="1200" dirty="0">
                  <a:solidFill>
                    <a:schemeClr val="tx1"/>
                  </a:solidFill>
                </a:rPr>
                <a:t> : quartier.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 </a:t>
              </a:r>
              <a:r>
                <a:rPr lang="fr-FR" sz="1200" b="1" dirty="0">
                  <a:solidFill>
                    <a:schemeClr val="tx1"/>
                  </a:solidFill>
                </a:rPr>
                <a:t>énergétiques</a:t>
              </a:r>
              <a:r>
                <a:rPr lang="fr-FR" sz="1200" dirty="0">
                  <a:solidFill>
                    <a:schemeClr val="tx1"/>
                  </a:solidFill>
                </a:rPr>
                <a:t> : quantité de consommation d ’énergie et proportion des sources d’énergie.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 de </a:t>
              </a:r>
              <a:r>
                <a:rPr lang="fr-FR" sz="1200" b="1" dirty="0">
                  <a:solidFill>
                    <a:schemeClr val="tx1"/>
                  </a:solidFill>
                </a:rPr>
                <a:t>pollution</a:t>
              </a:r>
              <a:r>
                <a:rPr lang="fr-FR" sz="1200" dirty="0">
                  <a:solidFill>
                    <a:schemeClr val="tx1"/>
                  </a:solidFill>
                </a:rPr>
                <a:t> : quantité d’émission de CO2. </a:t>
              </a:r>
            </a:p>
            <a:p>
              <a:pPr lvl="1"/>
              <a:endParaRPr lang="fr-FR" sz="1100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>
                  <a:solidFill>
                    <a:schemeClr val="tx1"/>
                  </a:solidFill>
                </a:rPr>
                <a:t>Valeurs manquantes : </a:t>
              </a:r>
            </a:p>
            <a:p>
              <a:r>
                <a:rPr lang="fr-FR" sz="1100" strike="sngStrike" dirty="0">
                  <a:solidFill>
                    <a:schemeClr val="tx1"/>
                  </a:solidFill>
                </a:rPr>
                <a:t>    </a:t>
              </a:r>
              <a:r>
                <a:rPr lang="fr-FR" sz="1200" strike="sngStrike" dirty="0">
                  <a:solidFill>
                    <a:schemeClr val="tx1"/>
                  </a:solidFill>
                </a:rPr>
                <a:t>-   13 %  de NaN</a:t>
              </a:r>
            </a:p>
            <a:p>
              <a:r>
                <a:rPr lang="fr-FR" sz="1100" dirty="0">
                  <a:solidFill>
                    <a:srgbClr val="92D050"/>
                  </a:solidFill>
                </a:rPr>
                <a:t>    </a:t>
              </a:r>
              <a:r>
                <a:rPr lang="fr-FR" sz="1200" dirty="0">
                  <a:solidFill>
                    <a:schemeClr val="accent6"/>
                  </a:solidFill>
                </a:rPr>
                <a:t>-  2 % de Nan</a:t>
              </a:r>
              <a:endParaRPr lang="fr-FR" sz="1200" dirty="0">
                <a:solidFill>
                  <a:schemeClr val="tx1"/>
                </a:solidFill>
              </a:endParaRPr>
            </a:p>
            <a:p>
              <a:r>
                <a:rPr lang="fr-FR" sz="1200" dirty="0">
                  <a:solidFill>
                    <a:schemeClr val="tx1"/>
                  </a:solidFill>
                </a:rPr>
                <a:t>   </a:t>
              </a:r>
            </a:p>
            <a:p>
              <a:r>
                <a:rPr lang="fr-FR" sz="1200" strike="sngStrike" dirty="0">
                  <a:solidFill>
                    <a:schemeClr val="tx1"/>
                  </a:solidFill>
                </a:rPr>
                <a:t>    -   26 / 46 colonnes concernées</a:t>
              </a:r>
            </a:p>
            <a:p>
              <a:r>
                <a:rPr lang="fr-FR" sz="1200" dirty="0">
                  <a:solidFill>
                    <a:schemeClr val="accent6"/>
                  </a:solidFill>
                </a:rPr>
                <a:t>    -  1 / 17 colonnes concernées</a:t>
              </a:r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71E1127A-31AD-085A-08E9-44BE54EAE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" b="4038"/>
          <a:stretch/>
        </p:blipFill>
        <p:spPr>
          <a:xfrm>
            <a:off x="3100216" y="3136491"/>
            <a:ext cx="1840537" cy="174504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33AB712-6FB9-1AA5-8130-4916FAD10BD5}"/>
              </a:ext>
            </a:extLst>
          </p:cNvPr>
          <p:cNvSpPr txBox="1"/>
          <p:nvPr/>
        </p:nvSpPr>
        <p:spPr>
          <a:xfrm>
            <a:off x="3499374" y="4881535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strike="sngStrike" dirty="0">
                <a:solidFill>
                  <a:schemeClr val="bg1"/>
                </a:solidFill>
              </a:rPr>
              <a:t>46 colonnes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7E8EC46-F3D7-F210-2B9F-91ED4D82AB37}"/>
              </a:ext>
            </a:extLst>
          </p:cNvPr>
          <p:cNvSpPr txBox="1"/>
          <p:nvPr/>
        </p:nvSpPr>
        <p:spPr>
          <a:xfrm rot="18481238">
            <a:off x="2482220" y="4114687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strike="sngStrike" dirty="0">
                <a:solidFill>
                  <a:schemeClr val="bg1"/>
                </a:solidFill>
              </a:rPr>
              <a:t>3_376 lignes</a:t>
            </a:r>
          </a:p>
        </p:txBody>
      </p:sp>
      <p:pic>
        <p:nvPicPr>
          <p:cNvPr id="3" name="Image 2" descr="Une image contenant Police, Graphique, symbole, logo&#10;&#10;Description générée automatiquement">
            <a:extLst>
              <a:ext uri="{FF2B5EF4-FFF2-40B4-BE49-F238E27FC236}">
                <a16:creationId xmlns:a16="http://schemas.microsoft.com/office/drawing/2014/main" id="{3A06E8A1-4B59-F556-0092-D08D8A125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9" t="2748" r="34733" b="31560"/>
          <a:stretch/>
        </p:blipFill>
        <p:spPr>
          <a:xfrm>
            <a:off x="294575" y="2960995"/>
            <a:ext cx="1633752" cy="1586805"/>
          </a:xfrm>
          <a:prstGeom prst="rect">
            <a:avLst/>
          </a:prstGeom>
        </p:spPr>
      </p:pic>
      <p:pic>
        <p:nvPicPr>
          <p:cNvPr id="4" name="Graphique 3" descr="Serpillière et seau contour">
            <a:extLst>
              <a:ext uri="{FF2B5EF4-FFF2-40B4-BE49-F238E27FC236}">
                <a16:creationId xmlns:a16="http://schemas.microsoft.com/office/drawing/2014/main" id="{928C9405-1F20-9E41-B89C-C673E063B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370" y="4156157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66247C9-0F87-11DD-2D22-2E10A6BBE0C0}"/>
              </a:ext>
            </a:extLst>
          </p:cNvPr>
          <p:cNvSpPr txBox="1"/>
          <p:nvPr/>
        </p:nvSpPr>
        <p:spPr>
          <a:xfrm rot="18481238">
            <a:off x="2602684" y="4289813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rgbClr val="92D050"/>
                </a:solidFill>
              </a:rPr>
              <a:t>1_610 lignes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EBD4A59-C58B-A9AC-104D-DD87E7839956}"/>
              </a:ext>
            </a:extLst>
          </p:cNvPr>
          <p:cNvSpPr txBox="1"/>
          <p:nvPr/>
        </p:nvSpPr>
        <p:spPr>
          <a:xfrm>
            <a:off x="3499373" y="5070557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rgbClr val="92D050"/>
                </a:solidFill>
              </a:rPr>
              <a:t>17 colonnes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78D6F1-0716-09DB-245F-43BD756B1106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</p:spTree>
    <p:extLst>
      <p:ext uri="{BB962C8B-B14F-4D97-AF65-F5344CB8AC3E}">
        <p14:creationId xmlns:p14="http://schemas.microsoft.com/office/powerpoint/2010/main" val="980551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6C4C5F0-1683-46AE-3A01-1C7088363F37}"/>
              </a:ext>
            </a:extLst>
          </p:cNvPr>
          <p:cNvSpPr txBox="1"/>
          <p:nvPr/>
        </p:nvSpPr>
        <p:spPr>
          <a:xfrm>
            <a:off x="1591424" y="1410077"/>
            <a:ext cx="3896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Analyse en Composantes Principales (ACP)</a:t>
            </a:r>
          </a:p>
        </p:txBody>
      </p:sp>
      <p:pic>
        <p:nvPicPr>
          <p:cNvPr id="9" name="Graphique 8" descr="Loupe avec un remplissage uni">
            <a:extLst>
              <a:ext uri="{FF2B5EF4-FFF2-40B4-BE49-F238E27FC236}">
                <a16:creationId xmlns:a16="http://schemas.microsoft.com/office/drawing/2014/main" id="{65239FDE-24BB-61F1-60A8-D132833BD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2637" y="2139778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691DE4-2F04-218F-7038-E1AC3B08BB61}"/>
              </a:ext>
            </a:extLst>
          </p:cNvPr>
          <p:cNvSpPr txBox="1"/>
          <p:nvPr/>
        </p:nvSpPr>
        <p:spPr>
          <a:xfrm>
            <a:off x="2569226" y="5551238"/>
            <a:ext cx="723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=&gt; Les 4 premières composantes expliquent &gt; 70% de l’inertie totale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089986-CA24-B781-1700-C3569480C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3777" y="1410077"/>
            <a:ext cx="5262875" cy="350082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01E8BE9-FA3C-856B-2C17-DDE28A6B9163}"/>
              </a:ext>
            </a:extLst>
          </p:cNvPr>
          <p:cNvSpPr txBox="1"/>
          <p:nvPr/>
        </p:nvSpPr>
        <p:spPr>
          <a:xfrm>
            <a:off x="901674" y="3619157"/>
            <a:ext cx="470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8 composantes expliquent 100% des données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A37615-4AEC-BE70-AB5D-2C11B9824895}"/>
              </a:ext>
            </a:extLst>
          </p:cNvPr>
          <p:cNvSpPr txBox="1"/>
          <p:nvPr/>
        </p:nvSpPr>
        <p:spPr>
          <a:xfrm>
            <a:off x="901674" y="4230119"/>
            <a:ext cx="470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4 composantes &gt; seuil de Kaiser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1FF4ED-FCEF-EDD4-0C8F-19C4AA670212}"/>
              </a:ext>
            </a:extLst>
          </p:cNvPr>
          <p:cNvSpPr txBox="1">
            <a:spLocks/>
          </p:cNvSpPr>
          <p:nvPr/>
        </p:nvSpPr>
        <p:spPr>
          <a:xfrm>
            <a:off x="1194816" y="216369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</p:spTree>
    <p:extLst>
      <p:ext uri="{BB962C8B-B14F-4D97-AF65-F5344CB8AC3E}">
        <p14:creationId xmlns:p14="http://schemas.microsoft.com/office/powerpoint/2010/main" val="3972532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368" y="1287991"/>
            <a:ext cx="11511262" cy="3812126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A4A8CEB4-FF7E-7543-9675-7F8B39A9D52B}"/>
              </a:ext>
            </a:extLst>
          </p:cNvPr>
          <p:cNvGrpSpPr/>
          <p:nvPr/>
        </p:nvGrpSpPr>
        <p:grpSpPr>
          <a:xfrm>
            <a:off x="340368" y="1534086"/>
            <a:ext cx="5131920" cy="4635787"/>
            <a:chOff x="65409" y="1554703"/>
            <a:chExt cx="5131920" cy="46357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5204CC-69B1-64C3-2897-39DD047F41FE}"/>
                </a:ext>
              </a:extLst>
            </p:cNvPr>
            <p:cNvSpPr/>
            <p:nvPr/>
          </p:nvSpPr>
          <p:spPr>
            <a:xfrm>
              <a:off x="2332077" y="1554703"/>
              <a:ext cx="900222" cy="3373312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8FB7E-6E40-5068-4F1D-D3CD87B663E0}"/>
                </a:ext>
              </a:extLst>
            </p:cNvPr>
            <p:cNvSpPr txBox="1"/>
            <p:nvPr/>
          </p:nvSpPr>
          <p:spPr>
            <a:xfrm>
              <a:off x="65409" y="5605715"/>
              <a:ext cx="5131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F1 semble corrélée à </a:t>
              </a:r>
            </a:p>
            <a:p>
              <a:pPr algn="ctr"/>
              <a:r>
                <a:rPr lang="fr-FR" sz="1600" b="1" dirty="0"/>
                <a:t>La propreté énergétique </a:t>
              </a:r>
              <a:r>
                <a:rPr lang="fr-FR" sz="1600" dirty="0"/>
                <a:t>du bâtiment</a:t>
              </a:r>
            </a:p>
          </p:txBody>
        </p:sp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CA74C080-8191-6073-9E38-8C20AB572F24}"/>
                </a:ext>
              </a:extLst>
            </p:cNvPr>
            <p:cNvSpPr/>
            <p:nvPr/>
          </p:nvSpPr>
          <p:spPr>
            <a:xfrm>
              <a:off x="2630067" y="5048293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èche : bas 6">
              <a:extLst>
                <a:ext uri="{FF2B5EF4-FFF2-40B4-BE49-F238E27FC236}">
                  <a16:creationId xmlns:a16="http://schemas.microsoft.com/office/drawing/2014/main" id="{4C4D6278-F38D-E051-2A5E-61C5316164AB}"/>
                </a:ext>
              </a:extLst>
            </p:cNvPr>
            <p:cNvSpPr/>
            <p:nvPr/>
          </p:nvSpPr>
          <p:spPr>
            <a:xfrm rot="16200000">
              <a:off x="2497201" y="4047264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A37C8470-BE55-FB80-BBA1-E3F7C0BDF6D4}"/>
                </a:ext>
              </a:extLst>
            </p:cNvPr>
            <p:cNvSpPr/>
            <p:nvPr/>
          </p:nvSpPr>
          <p:spPr>
            <a:xfrm rot="16200000">
              <a:off x="2497201" y="3254583"/>
              <a:ext cx="45719" cy="155666"/>
            </a:xfrm>
            <a:prstGeom prst="downArrow">
              <a:avLst/>
            </a:prstGeom>
            <a:solidFill>
              <a:schemeClr val="tx1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2A48F621-D85B-F43E-71E7-BF3DEDB9ADA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</p:spTree>
    <p:extLst>
      <p:ext uri="{BB962C8B-B14F-4D97-AF65-F5344CB8AC3E}">
        <p14:creationId xmlns:p14="http://schemas.microsoft.com/office/powerpoint/2010/main" val="3900603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368" y="1281935"/>
            <a:ext cx="11511262" cy="3812126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2AEF3F0-0C43-4256-ECDA-F382A4D84CEE}"/>
              </a:ext>
            </a:extLst>
          </p:cNvPr>
          <p:cNvGrpSpPr/>
          <p:nvPr/>
        </p:nvGrpSpPr>
        <p:grpSpPr>
          <a:xfrm>
            <a:off x="2448956" y="1534086"/>
            <a:ext cx="5131920" cy="4635787"/>
            <a:chOff x="2448956" y="1534086"/>
            <a:chExt cx="5131920" cy="4635787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A4A8CEB4-FF7E-7543-9675-7F8B39A9D52B}"/>
                </a:ext>
              </a:extLst>
            </p:cNvPr>
            <p:cNvGrpSpPr/>
            <p:nvPr/>
          </p:nvGrpSpPr>
          <p:grpSpPr>
            <a:xfrm>
              <a:off x="2448956" y="1534086"/>
              <a:ext cx="5131920" cy="4635787"/>
              <a:chOff x="65409" y="1554703"/>
              <a:chExt cx="5131920" cy="463578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D5204CC-69B1-64C3-2897-39DD047F41FE}"/>
                  </a:ext>
                </a:extLst>
              </p:cNvPr>
              <p:cNvSpPr/>
              <p:nvPr/>
            </p:nvSpPr>
            <p:spPr>
              <a:xfrm>
                <a:off x="2332077" y="1554703"/>
                <a:ext cx="900222" cy="3328541"/>
              </a:xfrm>
              <a:prstGeom prst="rect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3C48FB7E-6E40-5068-4F1D-D3CD87B663E0}"/>
                  </a:ext>
                </a:extLst>
              </p:cNvPr>
              <p:cNvSpPr txBox="1"/>
              <p:nvPr/>
            </p:nvSpPr>
            <p:spPr>
              <a:xfrm>
                <a:off x="65409" y="5605715"/>
                <a:ext cx="5131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F2 semble corrélée à </a:t>
                </a:r>
              </a:p>
              <a:p>
                <a:pPr algn="ctr"/>
                <a:r>
                  <a:rPr lang="fr-FR" sz="1600" b="1" dirty="0"/>
                  <a:t>la taille </a:t>
                </a:r>
                <a:r>
                  <a:rPr lang="fr-FR" sz="1600" dirty="0"/>
                  <a:t>du bâtiment</a:t>
                </a:r>
              </a:p>
            </p:txBody>
          </p:sp>
          <p:sp>
            <p:nvSpPr>
              <p:cNvPr id="6" name="Flèche : bas 5">
                <a:extLst>
                  <a:ext uri="{FF2B5EF4-FFF2-40B4-BE49-F238E27FC236}">
                    <a16:creationId xmlns:a16="http://schemas.microsoft.com/office/drawing/2014/main" id="{CA74C080-8191-6073-9E38-8C20AB572F24}"/>
                  </a:ext>
                </a:extLst>
              </p:cNvPr>
              <p:cNvSpPr/>
              <p:nvPr/>
            </p:nvSpPr>
            <p:spPr>
              <a:xfrm>
                <a:off x="2630067" y="5048293"/>
                <a:ext cx="212651" cy="468373"/>
              </a:xfrm>
              <a:prstGeom prst="downArrow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Flèche : bas 6">
                <a:extLst>
                  <a:ext uri="{FF2B5EF4-FFF2-40B4-BE49-F238E27FC236}">
                    <a16:creationId xmlns:a16="http://schemas.microsoft.com/office/drawing/2014/main" id="{4C4D6278-F38D-E051-2A5E-61C5316164AB}"/>
                  </a:ext>
                </a:extLst>
              </p:cNvPr>
              <p:cNvSpPr/>
              <p:nvPr/>
            </p:nvSpPr>
            <p:spPr>
              <a:xfrm rot="16200000">
                <a:off x="2513121" y="3647963"/>
                <a:ext cx="45719" cy="155666"/>
              </a:xfrm>
              <a:prstGeom prst="downArrow">
                <a:avLst/>
              </a:prstGeom>
              <a:solidFill>
                <a:srgbClr val="00B050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Flèche : bas 8">
                <a:extLst>
                  <a:ext uri="{FF2B5EF4-FFF2-40B4-BE49-F238E27FC236}">
                    <a16:creationId xmlns:a16="http://schemas.microsoft.com/office/drawing/2014/main" id="{6ABEF4D9-173E-2EA0-7C57-84696C31BAC5}"/>
                  </a:ext>
                </a:extLst>
              </p:cNvPr>
              <p:cNvSpPr/>
              <p:nvPr/>
            </p:nvSpPr>
            <p:spPr>
              <a:xfrm rot="16200000">
                <a:off x="2497202" y="2467657"/>
                <a:ext cx="45719" cy="155666"/>
              </a:xfrm>
              <a:prstGeom prst="downArrow">
                <a:avLst/>
              </a:prstGeom>
              <a:solidFill>
                <a:schemeClr val="tx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0" name="Flèche : bas 9">
              <a:extLst>
                <a:ext uri="{FF2B5EF4-FFF2-40B4-BE49-F238E27FC236}">
                  <a16:creationId xmlns:a16="http://schemas.microsoft.com/office/drawing/2014/main" id="{87E4505E-D567-830E-1EDE-2F13CE959001}"/>
                </a:ext>
              </a:extLst>
            </p:cNvPr>
            <p:cNvSpPr/>
            <p:nvPr/>
          </p:nvSpPr>
          <p:spPr>
            <a:xfrm rot="16200000">
              <a:off x="4896668" y="1669446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565975EC-FC27-4C96-FBB7-D81B66B314B6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</p:spTree>
    <p:extLst>
      <p:ext uri="{BB962C8B-B14F-4D97-AF65-F5344CB8AC3E}">
        <p14:creationId xmlns:p14="http://schemas.microsoft.com/office/powerpoint/2010/main" val="1942590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368" y="1281935"/>
            <a:ext cx="11511262" cy="3812126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A4A8CEB4-FF7E-7543-9675-7F8B39A9D52B}"/>
              </a:ext>
            </a:extLst>
          </p:cNvPr>
          <p:cNvGrpSpPr/>
          <p:nvPr/>
        </p:nvGrpSpPr>
        <p:grpSpPr>
          <a:xfrm>
            <a:off x="4564364" y="1540910"/>
            <a:ext cx="5131920" cy="4635787"/>
            <a:chOff x="65409" y="1554703"/>
            <a:chExt cx="5131920" cy="46357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5204CC-69B1-64C3-2897-39DD047F41FE}"/>
                </a:ext>
              </a:extLst>
            </p:cNvPr>
            <p:cNvSpPr/>
            <p:nvPr/>
          </p:nvSpPr>
          <p:spPr>
            <a:xfrm>
              <a:off x="2332077" y="1554703"/>
              <a:ext cx="900222" cy="332854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8FB7E-6E40-5068-4F1D-D3CD87B663E0}"/>
                </a:ext>
              </a:extLst>
            </p:cNvPr>
            <p:cNvSpPr txBox="1"/>
            <p:nvPr/>
          </p:nvSpPr>
          <p:spPr>
            <a:xfrm>
              <a:off x="65409" y="5605715"/>
              <a:ext cx="5131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F3 semble corrélée à </a:t>
              </a:r>
            </a:p>
            <a:p>
              <a:pPr algn="ctr"/>
              <a:r>
                <a:rPr lang="fr-FR" sz="1600" b="1" dirty="0"/>
                <a:t>la récence </a:t>
              </a:r>
              <a:r>
                <a:rPr lang="fr-FR" sz="1600" dirty="0"/>
                <a:t>du bâtiment</a:t>
              </a:r>
            </a:p>
          </p:txBody>
        </p:sp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CA74C080-8191-6073-9E38-8C20AB572F24}"/>
                </a:ext>
              </a:extLst>
            </p:cNvPr>
            <p:cNvSpPr/>
            <p:nvPr/>
          </p:nvSpPr>
          <p:spPr>
            <a:xfrm>
              <a:off x="2630067" y="5048293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A37C8470-BE55-FB80-BBA1-E3F7C0BDF6D4}"/>
                </a:ext>
              </a:extLst>
            </p:cNvPr>
            <p:cNvSpPr/>
            <p:nvPr/>
          </p:nvSpPr>
          <p:spPr>
            <a:xfrm rot="16200000">
              <a:off x="2497201" y="4430456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bas 9">
              <a:extLst>
                <a:ext uri="{FF2B5EF4-FFF2-40B4-BE49-F238E27FC236}">
                  <a16:creationId xmlns:a16="http://schemas.microsoft.com/office/drawing/2014/main" id="{7D396814-0AA8-A216-C586-07A2A579B100}"/>
                </a:ext>
              </a:extLst>
            </p:cNvPr>
            <p:cNvSpPr/>
            <p:nvPr/>
          </p:nvSpPr>
          <p:spPr>
            <a:xfrm rot="16200000">
              <a:off x="2497201" y="3646685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B0298AD6-F0D8-9AD5-ED6C-A5737C336D8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</p:spTree>
    <p:extLst>
      <p:ext uri="{BB962C8B-B14F-4D97-AF65-F5344CB8AC3E}">
        <p14:creationId xmlns:p14="http://schemas.microsoft.com/office/powerpoint/2010/main" val="2196782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F434E-68F9-59CA-0D93-FCDB85D9D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368" y="1281935"/>
            <a:ext cx="11511262" cy="3812126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A4A8CEB4-FF7E-7543-9675-7F8B39A9D52B}"/>
              </a:ext>
            </a:extLst>
          </p:cNvPr>
          <p:cNvGrpSpPr/>
          <p:nvPr/>
        </p:nvGrpSpPr>
        <p:grpSpPr>
          <a:xfrm>
            <a:off x="6672950" y="1540910"/>
            <a:ext cx="5131920" cy="4635787"/>
            <a:chOff x="65409" y="1554703"/>
            <a:chExt cx="5131920" cy="463578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D5204CC-69B1-64C3-2897-39DD047F41FE}"/>
                </a:ext>
              </a:extLst>
            </p:cNvPr>
            <p:cNvSpPr/>
            <p:nvPr/>
          </p:nvSpPr>
          <p:spPr>
            <a:xfrm>
              <a:off x="2332077" y="1554703"/>
              <a:ext cx="900222" cy="3328541"/>
            </a:xfrm>
            <a:prstGeom prst="rect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C48FB7E-6E40-5068-4F1D-D3CD87B663E0}"/>
                </a:ext>
              </a:extLst>
            </p:cNvPr>
            <p:cNvSpPr txBox="1"/>
            <p:nvPr/>
          </p:nvSpPr>
          <p:spPr>
            <a:xfrm>
              <a:off x="65409" y="5605715"/>
              <a:ext cx="5131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F4 semble corrélée à </a:t>
              </a:r>
            </a:p>
            <a:p>
              <a:pPr algn="ctr"/>
              <a:r>
                <a:rPr lang="fr-FR" sz="1600" b="1" dirty="0"/>
                <a:t>L’inefficacité énergétique </a:t>
              </a:r>
              <a:r>
                <a:rPr lang="fr-FR" sz="1600" dirty="0"/>
                <a:t>du bâtiment</a:t>
              </a:r>
              <a:endParaRPr lang="fr-FR" sz="1600" b="1" dirty="0"/>
            </a:p>
          </p:txBody>
        </p:sp>
        <p:sp>
          <p:nvSpPr>
            <p:cNvPr id="6" name="Flèche : bas 5">
              <a:extLst>
                <a:ext uri="{FF2B5EF4-FFF2-40B4-BE49-F238E27FC236}">
                  <a16:creationId xmlns:a16="http://schemas.microsoft.com/office/drawing/2014/main" id="{CA74C080-8191-6073-9E38-8C20AB572F24}"/>
                </a:ext>
              </a:extLst>
            </p:cNvPr>
            <p:cNvSpPr/>
            <p:nvPr/>
          </p:nvSpPr>
          <p:spPr>
            <a:xfrm>
              <a:off x="2630067" y="5048293"/>
              <a:ext cx="212651" cy="468373"/>
            </a:xfrm>
            <a:prstGeom prst="downArrow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Flèche : bas 6">
              <a:extLst>
                <a:ext uri="{FF2B5EF4-FFF2-40B4-BE49-F238E27FC236}">
                  <a16:creationId xmlns:a16="http://schemas.microsoft.com/office/drawing/2014/main" id="{4C4D6278-F38D-E051-2A5E-61C5316164AB}"/>
                </a:ext>
              </a:extLst>
            </p:cNvPr>
            <p:cNvSpPr/>
            <p:nvPr/>
          </p:nvSpPr>
          <p:spPr>
            <a:xfrm rot="16200000">
              <a:off x="2497201" y="2072876"/>
              <a:ext cx="45719" cy="155666"/>
            </a:xfrm>
            <a:prstGeom prst="downArrow">
              <a:avLst/>
            </a:prstGeom>
            <a:solidFill>
              <a:srgbClr val="00B050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Flèche : bas 7">
              <a:extLst>
                <a:ext uri="{FF2B5EF4-FFF2-40B4-BE49-F238E27FC236}">
                  <a16:creationId xmlns:a16="http://schemas.microsoft.com/office/drawing/2014/main" id="{A37C8470-BE55-FB80-BBA1-E3F7C0BDF6D4}"/>
                </a:ext>
              </a:extLst>
            </p:cNvPr>
            <p:cNvSpPr/>
            <p:nvPr/>
          </p:nvSpPr>
          <p:spPr>
            <a:xfrm rot="16200000">
              <a:off x="2497201" y="2845251"/>
              <a:ext cx="45719" cy="155666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" name="Titre 1">
            <a:extLst>
              <a:ext uri="{FF2B5EF4-FFF2-40B4-BE49-F238E27FC236}">
                <a16:creationId xmlns:a16="http://schemas.microsoft.com/office/drawing/2014/main" id="{747452DC-45D9-C5DE-9991-5ECEF2A7F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</p:spTree>
    <p:extLst>
      <p:ext uri="{BB962C8B-B14F-4D97-AF65-F5344CB8AC3E}">
        <p14:creationId xmlns:p14="http://schemas.microsoft.com/office/powerpoint/2010/main" val="1564225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747452DC-45D9-C5DE-9991-5ECEF2A7F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Analyses exploratoires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60E3A01-A96F-7B90-DF03-196EC263D7FA}"/>
              </a:ext>
            </a:extLst>
          </p:cNvPr>
          <p:cNvSpPr txBox="1"/>
          <p:nvPr/>
        </p:nvSpPr>
        <p:spPr>
          <a:xfrm>
            <a:off x="3257244" y="2655327"/>
            <a:ext cx="5131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propreté énergétique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taille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L’âge</a:t>
            </a:r>
          </a:p>
          <a:p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L’efficacité énergétique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072F04B-A986-B032-A077-6A2E2ADFAAE6}"/>
              </a:ext>
            </a:extLst>
          </p:cNvPr>
          <p:cNvSpPr txBox="1"/>
          <p:nvPr/>
        </p:nvSpPr>
        <p:spPr>
          <a:xfrm>
            <a:off x="894778" y="1832269"/>
            <a:ext cx="1006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Selon l’ACP, &gt; </a:t>
            </a:r>
            <a:r>
              <a:rPr lang="fr-FR" sz="1800" b="1" dirty="0"/>
              <a:t>70% de l’inertie totale</a:t>
            </a:r>
            <a:r>
              <a:rPr lang="fr-FR" sz="1800" dirty="0"/>
              <a:t> est expliqué par certaines caractéristiques des bâtiments : </a:t>
            </a:r>
          </a:p>
        </p:txBody>
      </p:sp>
    </p:spTree>
    <p:extLst>
      <p:ext uri="{BB962C8B-B14F-4D97-AF65-F5344CB8AC3E}">
        <p14:creationId xmlns:p14="http://schemas.microsoft.com/office/powerpoint/2010/main" val="3313546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597159" y="1418252"/>
            <a:ext cx="10649339" cy="491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exploratoires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Feature engineering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Modèle de prédiction - Energie totale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Modèle de prédiction - Emission CO</a:t>
            </a:r>
            <a:r>
              <a:rPr lang="fr-FR" sz="1800" baseline="-25000" dirty="0">
                <a:solidFill>
                  <a:srgbClr val="424242"/>
                </a:solidFill>
                <a:latin typeface="Nunito-Regular"/>
              </a:rPr>
              <a:t>2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577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597159" y="1418252"/>
            <a:ext cx="10649339" cy="491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exploratoires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V – Feature engineering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Modèle de prédiction - Energie totale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Modèle de prédiction - Emission CO</a:t>
            </a:r>
            <a:r>
              <a:rPr lang="fr-FR" sz="1800" baseline="-25000" dirty="0">
                <a:solidFill>
                  <a:srgbClr val="424242"/>
                </a:solidFill>
                <a:latin typeface="Nunito-Regular"/>
              </a:rPr>
              <a:t>2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3021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Feature engineering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3B96110-347C-CC64-3C6E-EB76E89EE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6619920"/>
              </p:ext>
            </p:extLst>
          </p:nvPr>
        </p:nvGraphicFramePr>
        <p:xfrm>
          <a:off x="1405128" y="905256"/>
          <a:ext cx="9046464" cy="522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451228C2-B8A0-CB25-C520-1473B054A45D}"/>
              </a:ext>
            </a:extLst>
          </p:cNvPr>
          <p:cNvSpPr txBox="1"/>
          <p:nvPr/>
        </p:nvSpPr>
        <p:spPr>
          <a:xfrm>
            <a:off x="5928360" y="5537245"/>
            <a:ext cx="604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Qualitatif</a:t>
            </a:r>
            <a:r>
              <a:rPr lang="fr-FR" sz="1600" dirty="0"/>
              <a:t> =&gt; SimpleImputer (valeur la + fréquente) + OneHotEncoder</a:t>
            </a:r>
          </a:p>
          <a:p>
            <a:endParaRPr lang="fr-FR" sz="1600" dirty="0"/>
          </a:p>
          <a:p>
            <a:r>
              <a:rPr lang="fr-FR" sz="1600" b="1" dirty="0"/>
              <a:t>Quantitatif</a:t>
            </a:r>
            <a:r>
              <a:rPr lang="fr-FR" sz="1600" dirty="0"/>
              <a:t> =&gt; SimpleImputer (médiane) + StandardScaler</a:t>
            </a:r>
            <a:endParaRPr lang="fr-FR" sz="1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E9895C-C071-69D9-83C7-F0ACCCBDC546}"/>
              </a:ext>
            </a:extLst>
          </p:cNvPr>
          <p:cNvSpPr txBox="1"/>
          <p:nvPr/>
        </p:nvSpPr>
        <p:spPr>
          <a:xfrm>
            <a:off x="9035660" y="3860899"/>
            <a:ext cx="1361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75% / 25%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9DD2E6-DD35-68F9-3A61-F9BD7D4E9759}"/>
              </a:ext>
            </a:extLst>
          </p:cNvPr>
          <p:cNvSpPr/>
          <p:nvPr/>
        </p:nvSpPr>
        <p:spPr>
          <a:xfrm>
            <a:off x="393616" y="2186081"/>
            <a:ext cx="11582294" cy="42086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282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Feature engineering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3B96110-347C-CC64-3C6E-EB76E89EE9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537945"/>
              </p:ext>
            </p:extLst>
          </p:nvPr>
        </p:nvGraphicFramePr>
        <p:xfrm>
          <a:off x="1405128" y="917367"/>
          <a:ext cx="9046464" cy="522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451228C2-B8A0-CB25-C520-1473B054A45D}"/>
              </a:ext>
            </a:extLst>
          </p:cNvPr>
          <p:cNvSpPr txBox="1"/>
          <p:nvPr/>
        </p:nvSpPr>
        <p:spPr>
          <a:xfrm>
            <a:off x="5928360" y="5537245"/>
            <a:ext cx="604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Qualitatif</a:t>
            </a:r>
            <a:r>
              <a:rPr lang="fr-FR" sz="1600" dirty="0"/>
              <a:t> =&gt; SimpleImputer (valeur la + fréquente) + OneHotEncoder</a:t>
            </a:r>
          </a:p>
          <a:p>
            <a:endParaRPr lang="fr-FR" sz="1600" dirty="0"/>
          </a:p>
          <a:p>
            <a:r>
              <a:rPr lang="fr-FR" sz="1600" b="1" dirty="0"/>
              <a:t>Quantitatif</a:t>
            </a:r>
            <a:r>
              <a:rPr lang="fr-FR" sz="1600" dirty="0"/>
              <a:t> =&gt; SimpleImputer (médiane) + StandardScaler</a:t>
            </a:r>
            <a:endParaRPr lang="fr-FR" sz="1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E9895C-C071-69D9-83C7-F0ACCCBDC546}"/>
              </a:ext>
            </a:extLst>
          </p:cNvPr>
          <p:cNvSpPr txBox="1"/>
          <p:nvPr/>
        </p:nvSpPr>
        <p:spPr>
          <a:xfrm>
            <a:off x="9035660" y="3860899"/>
            <a:ext cx="1361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75% / 25%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9DD2E6-DD35-68F9-3A61-F9BD7D4E9759}"/>
              </a:ext>
            </a:extLst>
          </p:cNvPr>
          <p:cNvSpPr/>
          <p:nvPr/>
        </p:nvSpPr>
        <p:spPr>
          <a:xfrm>
            <a:off x="393616" y="3404775"/>
            <a:ext cx="11582294" cy="29657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372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Feature engineering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3B96110-347C-CC64-3C6E-EB76E89EE985}"/>
              </a:ext>
            </a:extLst>
          </p:cNvPr>
          <p:cNvGraphicFramePr/>
          <p:nvPr/>
        </p:nvGraphicFramePr>
        <p:xfrm>
          <a:off x="1405128" y="917367"/>
          <a:ext cx="9046464" cy="522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451228C2-B8A0-CB25-C520-1473B054A45D}"/>
              </a:ext>
            </a:extLst>
          </p:cNvPr>
          <p:cNvSpPr txBox="1"/>
          <p:nvPr/>
        </p:nvSpPr>
        <p:spPr>
          <a:xfrm>
            <a:off x="5928360" y="5537245"/>
            <a:ext cx="604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Qualitatif</a:t>
            </a:r>
            <a:r>
              <a:rPr lang="fr-FR" sz="1600" dirty="0"/>
              <a:t> =&gt; SimpleImputer (valeur la + fréquente) + OneHotEncoder</a:t>
            </a:r>
          </a:p>
          <a:p>
            <a:endParaRPr lang="fr-FR" sz="1600" dirty="0"/>
          </a:p>
          <a:p>
            <a:r>
              <a:rPr lang="fr-FR" sz="1600" b="1" dirty="0"/>
              <a:t>Quantitatif</a:t>
            </a:r>
            <a:r>
              <a:rPr lang="fr-FR" sz="1600" dirty="0"/>
              <a:t> =&gt; SimpleImputer (médiane) + StandardScaler</a:t>
            </a:r>
            <a:endParaRPr lang="fr-FR" sz="1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E9895C-C071-69D9-83C7-F0ACCCBDC546}"/>
              </a:ext>
            </a:extLst>
          </p:cNvPr>
          <p:cNvSpPr txBox="1"/>
          <p:nvPr/>
        </p:nvSpPr>
        <p:spPr>
          <a:xfrm>
            <a:off x="9035660" y="3860899"/>
            <a:ext cx="1361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75% / 25%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9DD2E6-DD35-68F9-3A61-F9BD7D4E9759}"/>
              </a:ext>
            </a:extLst>
          </p:cNvPr>
          <p:cNvSpPr/>
          <p:nvPr/>
        </p:nvSpPr>
        <p:spPr>
          <a:xfrm>
            <a:off x="393616" y="4456943"/>
            <a:ext cx="11582294" cy="19135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558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Feature engineering</a:t>
            </a: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03B96110-347C-CC64-3C6E-EB76E89EE985}"/>
              </a:ext>
            </a:extLst>
          </p:cNvPr>
          <p:cNvGraphicFramePr/>
          <p:nvPr/>
        </p:nvGraphicFramePr>
        <p:xfrm>
          <a:off x="1405128" y="905256"/>
          <a:ext cx="9046464" cy="522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451228C2-B8A0-CB25-C520-1473B054A45D}"/>
              </a:ext>
            </a:extLst>
          </p:cNvPr>
          <p:cNvSpPr txBox="1"/>
          <p:nvPr/>
        </p:nvSpPr>
        <p:spPr>
          <a:xfrm>
            <a:off x="5928360" y="5537245"/>
            <a:ext cx="6047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Qualitatif</a:t>
            </a:r>
            <a:r>
              <a:rPr lang="fr-FR" sz="1600" dirty="0"/>
              <a:t> =&gt; SimpleImputer (valeur la + fréquente) + OneHotEncoder</a:t>
            </a:r>
          </a:p>
          <a:p>
            <a:endParaRPr lang="fr-FR" sz="1600" dirty="0"/>
          </a:p>
          <a:p>
            <a:r>
              <a:rPr lang="fr-FR" sz="1600" b="1" dirty="0"/>
              <a:t>Quantitatif</a:t>
            </a:r>
            <a:r>
              <a:rPr lang="fr-FR" sz="1600" dirty="0"/>
              <a:t> =&gt; SimpleImputer (médiane) + StandardScaler</a:t>
            </a:r>
            <a:endParaRPr lang="fr-FR" sz="1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DE9895C-C071-69D9-83C7-F0ACCCBDC546}"/>
              </a:ext>
            </a:extLst>
          </p:cNvPr>
          <p:cNvSpPr txBox="1"/>
          <p:nvPr/>
        </p:nvSpPr>
        <p:spPr>
          <a:xfrm>
            <a:off x="9035660" y="3860899"/>
            <a:ext cx="1361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75% / 25%</a:t>
            </a:r>
          </a:p>
        </p:txBody>
      </p:sp>
    </p:spTree>
    <p:extLst>
      <p:ext uri="{BB962C8B-B14F-4D97-AF65-F5344CB8AC3E}">
        <p14:creationId xmlns:p14="http://schemas.microsoft.com/office/powerpoint/2010/main" val="1655330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597159" y="1418252"/>
            <a:ext cx="10649339" cy="491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exploratoires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Feature engineering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VI – Modèle de prédiction - Energie totale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Modèle de prédiction - Emission CO</a:t>
            </a:r>
            <a:r>
              <a:rPr lang="fr-FR" sz="1800" baseline="-25000" dirty="0">
                <a:solidFill>
                  <a:srgbClr val="424242"/>
                </a:solidFill>
                <a:latin typeface="Nunito-Regular"/>
              </a:rPr>
              <a:t>2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2579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380641A-0224-2368-EADC-5F982A5E6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0" t="18712" r="64907" b="40874"/>
          <a:stretch/>
        </p:blipFill>
        <p:spPr>
          <a:xfrm>
            <a:off x="692527" y="1630784"/>
            <a:ext cx="888446" cy="1080000"/>
          </a:xfrm>
          <a:prstGeom prst="rect">
            <a:avLst/>
          </a:prstGeom>
        </p:spPr>
      </p:pic>
      <p:pic>
        <p:nvPicPr>
          <p:cNvPr id="7" name="Image 6" descr="Une image contenant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8C4604ED-E06B-F4A3-43C3-DCFA570A38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t="6506" r="3741" b="9726"/>
          <a:stretch/>
        </p:blipFill>
        <p:spPr>
          <a:xfrm>
            <a:off x="4685795" y="1630784"/>
            <a:ext cx="1552198" cy="1080000"/>
          </a:xfrm>
          <a:prstGeom prst="rect">
            <a:avLst/>
          </a:prstGeom>
        </p:spPr>
      </p:pic>
      <p:pic>
        <p:nvPicPr>
          <p:cNvPr id="14" name="Image 13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D9C30B1B-6270-B1E2-149E-9125E2F0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64" y="1810784"/>
            <a:ext cx="2176744" cy="720000"/>
          </a:xfrm>
          <a:prstGeom prst="rect">
            <a:avLst/>
          </a:prstGeom>
        </p:spPr>
      </p:pic>
      <p:pic>
        <p:nvPicPr>
          <p:cNvPr id="16" name="Image 15" descr="Une image contenant capture d’écran, conception, art&#10;&#10;Description générée automatiquement">
            <a:extLst>
              <a:ext uri="{FF2B5EF4-FFF2-40B4-BE49-F238E27FC236}">
                <a16:creationId xmlns:a16="http://schemas.microsoft.com/office/drawing/2014/main" id="{B4ED8764-CCEF-0376-8173-1A445D4DA6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t="13448" r="8938" b="16003"/>
          <a:stretch/>
        </p:blipFill>
        <p:spPr>
          <a:xfrm>
            <a:off x="7249313" y="1630784"/>
            <a:ext cx="1255928" cy="10800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EA698239-BE8C-DFED-FC61-8AF5A9633905}"/>
              </a:ext>
            </a:extLst>
          </p:cNvPr>
          <p:cNvGrpSpPr/>
          <p:nvPr/>
        </p:nvGrpSpPr>
        <p:grpSpPr>
          <a:xfrm>
            <a:off x="2592293" y="1630784"/>
            <a:ext cx="1082182" cy="1080000"/>
            <a:chOff x="3100857" y="1965278"/>
            <a:chExt cx="1082182" cy="1058341"/>
          </a:xfrm>
        </p:grpSpPr>
        <p:pic>
          <p:nvPicPr>
            <p:cNvPr id="2" name="Image 1" descr="Solution de l'elastic net.">
              <a:extLst>
                <a:ext uri="{FF2B5EF4-FFF2-40B4-BE49-F238E27FC236}">
                  <a16:creationId xmlns:a16="http://schemas.microsoft.com/office/drawing/2014/main" id="{138219A2-2CC3-D4DE-7E65-048C38AD2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020"/>
            <a:stretch/>
          </p:blipFill>
          <p:spPr bwMode="auto">
            <a:xfrm>
              <a:off x="3100857" y="1965278"/>
              <a:ext cx="1082182" cy="10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59D57B-2435-DD39-C8FA-3A4AE45338A6}"/>
                </a:ext>
              </a:extLst>
            </p:cNvPr>
            <p:cNvSpPr/>
            <p:nvPr/>
          </p:nvSpPr>
          <p:spPr>
            <a:xfrm>
              <a:off x="3641948" y="2850182"/>
              <a:ext cx="541091" cy="77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85501051-AB61-58C5-6B13-A4C5AFB41C27}"/>
              </a:ext>
            </a:extLst>
          </p:cNvPr>
          <p:cNvSpPr txBox="1"/>
          <p:nvPr/>
        </p:nvSpPr>
        <p:spPr>
          <a:xfrm>
            <a:off x="2357660" y="2979914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ElasticNet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355F10D-A747-2E4C-2878-24E1B903FFD0}"/>
              </a:ext>
            </a:extLst>
          </p:cNvPr>
          <p:cNvSpPr txBox="1"/>
          <p:nvPr/>
        </p:nvSpPr>
        <p:spPr>
          <a:xfrm>
            <a:off x="4670866" y="2979914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SVR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67CECF-116E-068D-609A-3D37FAB6AD52}"/>
              </a:ext>
            </a:extLst>
          </p:cNvPr>
          <p:cNvSpPr txBox="1"/>
          <p:nvPr/>
        </p:nvSpPr>
        <p:spPr>
          <a:xfrm>
            <a:off x="7216082" y="2979914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RandomForest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6CB67B-DCFF-7BCF-8AD6-D260080D51C6}"/>
              </a:ext>
            </a:extLst>
          </p:cNvPr>
          <p:cNvSpPr txBox="1"/>
          <p:nvPr/>
        </p:nvSpPr>
        <p:spPr>
          <a:xfrm>
            <a:off x="9706710" y="2979914"/>
            <a:ext cx="150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GradientBoosting</a:t>
            </a:r>
          </a:p>
        </p:txBody>
      </p:sp>
      <p:pic>
        <p:nvPicPr>
          <p:cNvPr id="24" name="Image 2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AA70AF8-9D0A-96E0-B628-94CC5F3FD2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1841682" y="1928722"/>
            <a:ext cx="489902" cy="602062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18ECD61-CF68-2E1C-68DE-21CC1A89E6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3935184" y="1928722"/>
            <a:ext cx="489902" cy="602062"/>
          </a:xfrm>
          <a:prstGeom prst="rect">
            <a:avLst/>
          </a:prstGeom>
        </p:spPr>
      </p:pic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FD73379-7F34-838D-1D44-448834DAE8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6498702" y="1971158"/>
            <a:ext cx="489902" cy="602062"/>
          </a:xfrm>
          <a:prstGeom prst="rect">
            <a:avLst/>
          </a:prstGeom>
        </p:spPr>
      </p:pic>
      <p:pic>
        <p:nvPicPr>
          <p:cNvPr id="27" name="Image 2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162684B-42A3-E032-D12F-57A8F263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8765950" y="1928722"/>
            <a:ext cx="489902" cy="602062"/>
          </a:xfrm>
          <a:prstGeom prst="rect">
            <a:avLst/>
          </a:prstGeom>
        </p:spPr>
      </p:pic>
      <p:pic>
        <p:nvPicPr>
          <p:cNvPr id="3" name="Image 2" descr="Une image contenant capture d’écran, Police, texte, Graphique&#10;&#10;Description générée automatiquement">
            <a:extLst>
              <a:ext uri="{FF2B5EF4-FFF2-40B4-BE49-F238E27FC236}">
                <a16:creationId xmlns:a16="http://schemas.microsoft.com/office/drawing/2014/main" id="{AE45B65D-86E4-7B1E-BDAB-94B13088A5D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127" r="6128" b="43795"/>
          <a:stretch/>
        </p:blipFill>
        <p:spPr>
          <a:xfrm>
            <a:off x="2926687" y="5448835"/>
            <a:ext cx="1584627" cy="652177"/>
          </a:xfrm>
          <a:prstGeom prst="rect">
            <a:avLst/>
          </a:prstGeom>
        </p:spPr>
      </p:pic>
      <p:pic>
        <p:nvPicPr>
          <p:cNvPr id="5" name="Image 4" descr="Une image contenant symbole, Police, conception&#10;&#10;Description générée automatiquement">
            <a:extLst>
              <a:ext uri="{FF2B5EF4-FFF2-40B4-BE49-F238E27FC236}">
                <a16:creationId xmlns:a16="http://schemas.microsoft.com/office/drawing/2014/main" id="{EB3FCA92-57F0-48F5-B678-BB138387C3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52" y="5400247"/>
            <a:ext cx="708110" cy="682454"/>
          </a:xfrm>
          <a:prstGeom prst="rect">
            <a:avLst/>
          </a:prstGeom>
        </p:spPr>
      </p:pic>
      <p:pic>
        <p:nvPicPr>
          <p:cNvPr id="8" name="Graphique 7" descr="Chronomètre 33% avec un remplissage uni">
            <a:extLst>
              <a:ext uri="{FF2B5EF4-FFF2-40B4-BE49-F238E27FC236}">
                <a16:creationId xmlns:a16="http://schemas.microsoft.com/office/drawing/2014/main" id="{EC58594D-69F7-DED2-409E-DCBBBD3784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53100" y="5317723"/>
            <a:ext cx="914400" cy="914400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D3E35B34-9F1A-C4F1-14F7-3EDD91708C6A}"/>
              </a:ext>
            </a:extLst>
          </p:cNvPr>
          <p:cNvSpPr/>
          <p:nvPr/>
        </p:nvSpPr>
        <p:spPr>
          <a:xfrm>
            <a:off x="5872401" y="3344023"/>
            <a:ext cx="212651" cy="358908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AC21140-0C5D-09EC-2957-01F46283129A}"/>
              </a:ext>
            </a:extLst>
          </p:cNvPr>
          <p:cNvGrpSpPr/>
          <p:nvPr/>
        </p:nvGrpSpPr>
        <p:grpSpPr>
          <a:xfrm>
            <a:off x="3832261" y="3773057"/>
            <a:ext cx="3038550" cy="881201"/>
            <a:chOff x="3719001" y="3920929"/>
            <a:chExt cx="3038550" cy="881201"/>
          </a:xfrm>
        </p:grpSpPr>
        <p:pic>
          <p:nvPicPr>
            <p:cNvPr id="6" name="Image 5" descr="Une grille de recherche d’hyperparamètres pour deux paramètres, chacun prenant 4 valeurs.">
              <a:extLst>
                <a:ext uri="{FF2B5EF4-FFF2-40B4-BE49-F238E27FC236}">
                  <a16:creationId xmlns:a16="http://schemas.microsoft.com/office/drawing/2014/main" id="{1B7CD40D-3195-8CE8-546D-7E55B03AF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901" y="3920929"/>
              <a:ext cx="1557650" cy="881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0FBD15E-1BF8-2988-E82F-1E24C5BA8259}"/>
                </a:ext>
              </a:extLst>
            </p:cNvPr>
            <p:cNvSpPr txBox="1"/>
            <p:nvPr/>
          </p:nvSpPr>
          <p:spPr>
            <a:xfrm>
              <a:off x="3719001" y="4190059"/>
              <a:ext cx="1361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accent2"/>
                  </a:solidFill>
                </a:rPr>
                <a:t>GridSearchCV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EB4A7A4-76ED-E010-98DF-DDE402731DE0}"/>
              </a:ext>
            </a:extLst>
          </p:cNvPr>
          <p:cNvSpPr txBox="1"/>
          <p:nvPr/>
        </p:nvSpPr>
        <p:spPr>
          <a:xfrm>
            <a:off x="900302" y="5675669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Performance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AD8E610D-C59D-982A-4874-31876979C60D}"/>
              </a:ext>
            </a:extLst>
          </p:cNvPr>
          <p:cNvSpPr/>
          <p:nvPr/>
        </p:nvSpPr>
        <p:spPr>
          <a:xfrm>
            <a:off x="5853712" y="4724384"/>
            <a:ext cx="212651" cy="358908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47CB3AB-49D6-C7BB-FE6E-099CF366AC4E}"/>
              </a:ext>
            </a:extLst>
          </p:cNvPr>
          <p:cNvSpPr txBox="1"/>
          <p:nvPr/>
        </p:nvSpPr>
        <p:spPr>
          <a:xfrm>
            <a:off x="219631" y="1234853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Modèle x 5</a:t>
            </a:r>
          </a:p>
        </p:txBody>
      </p:sp>
      <p:pic>
        <p:nvPicPr>
          <p:cNvPr id="30" name="Image 29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7A2869B3-549F-9A05-7397-68FBF7BF0D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2F0BB08-7257-F5B4-B3D7-274DBE214A28}"/>
              </a:ext>
            </a:extLst>
          </p:cNvPr>
          <p:cNvSpPr txBox="1"/>
          <p:nvPr/>
        </p:nvSpPr>
        <p:spPr>
          <a:xfrm>
            <a:off x="433417" y="2872192"/>
            <a:ext cx="1361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Dummy regressor</a:t>
            </a:r>
          </a:p>
          <a:p>
            <a:pPr algn="ctr"/>
            <a:r>
              <a:rPr lang="fr-FR" sz="1400" dirty="0"/>
              <a:t>(</a:t>
            </a:r>
            <a:r>
              <a:rPr lang="fr-FR" sz="1400" i="1" dirty="0"/>
              <a:t>moyenne</a:t>
            </a:r>
            <a:r>
              <a:rPr lang="fr-F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5720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5BB89D-3736-1AC1-5EBC-8A4431737E7F}"/>
              </a:ext>
            </a:extLst>
          </p:cNvPr>
          <p:cNvGrpSpPr/>
          <p:nvPr/>
        </p:nvGrpSpPr>
        <p:grpSpPr>
          <a:xfrm>
            <a:off x="1654164" y="1122953"/>
            <a:ext cx="8883671" cy="5285890"/>
            <a:chOff x="1051898" y="1322900"/>
            <a:chExt cx="8883671" cy="528589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C98A834-99F0-7DFD-AEF6-85148B46B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1898" y="1322900"/>
              <a:ext cx="8883671" cy="52858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04F91-B477-D70E-BD36-0B78A87A3647}"/>
                </a:ext>
              </a:extLst>
            </p:cNvPr>
            <p:cNvSpPr/>
            <p:nvPr/>
          </p:nvSpPr>
          <p:spPr>
            <a:xfrm>
              <a:off x="2905294" y="5714741"/>
              <a:ext cx="4940201" cy="541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A380641A-0224-2368-EADC-5F982A5E6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0" t="18712" r="64907" b="40874"/>
            <a:stretch/>
          </p:blipFill>
          <p:spPr>
            <a:xfrm>
              <a:off x="3257717" y="5720091"/>
              <a:ext cx="347014" cy="421832"/>
            </a:xfrm>
            <a:prstGeom prst="rect">
              <a:avLst/>
            </a:prstGeom>
          </p:spPr>
        </p:pic>
        <p:pic>
          <p:nvPicPr>
            <p:cNvPr id="7" name="Image 6" descr="Une image contenant capture d’écran, ligne, Caractère coloré&#10;&#10;Description générée automatiquement">
              <a:extLst>
                <a:ext uri="{FF2B5EF4-FFF2-40B4-BE49-F238E27FC236}">
                  <a16:creationId xmlns:a16="http://schemas.microsoft.com/office/drawing/2014/main" id="{8C4604ED-E06B-F4A3-43C3-DCFA570A3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6506" r="3741" b="9726"/>
            <a:stretch/>
          </p:blipFill>
          <p:spPr>
            <a:xfrm>
              <a:off x="5375394" y="5745067"/>
              <a:ext cx="534474" cy="371880"/>
            </a:xfrm>
            <a:prstGeom prst="rect">
              <a:avLst/>
            </a:prstGeom>
          </p:spPr>
        </p:pic>
        <p:pic>
          <p:nvPicPr>
            <p:cNvPr id="14" name="Image 13" descr="Une image contenant capture d’écran, art, conception&#10;&#10;Description générée automatiquement">
              <a:extLst>
                <a:ext uri="{FF2B5EF4-FFF2-40B4-BE49-F238E27FC236}">
                  <a16:creationId xmlns:a16="http://schemas.microsoft.com/office/drawing/2014/main" id="{D9C30B1B-6270-B1E2-149E-9125E2F0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9385" y="5774542"/>
              <a:ext cx="946067" cy="312930"/>
            </a:xfrm>
            <a:prstGeom prst="rect">
              <a:avLst/>
            </a:prstGeom>
          </p:spPr>
        </p:pic>
        <p:pic>
          <p:nvPicPr>
            <p:cNvPr id="16" name="Image 15" descr="Une image contenant capture d’écran, conception, art&#10;&#10;Description générée automatiquement">
              <a:extLst>
                <a:ext uri="{FF2B5EF4-FFF2-40B4-BE49-F238E27FC236}">
                  <a16:creationId xmlns:a16="http://schemas.microsoft.com/office/drawing/2014/main" id="{B4ED8764-CCEF-0376-8173-1A445D4D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13448" r="8938" b="16003"/>
            <a:stretch/>
          </p:blipFill>
          <p:spPr>
            <a:xfrm>
              <a:off x="6255386" y="5714741"/>
              <a:ext cx="502990" cy="432532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A698239-BE8C-DFED-FC61-8AF5A9633905}"/>
                </a:ext>
              </a:extLst>
            </p:cNvPr>
            <p:cNvGrpSpPr/>
            <p:nvPr/>
          </p:nvGrpSpPr>
          <p:grpSpPr>
            <a:xfrm>
              <a:off x="4124645" y="5704429"/>
              <a:ext cx="589537" cy="453159"/>
              <a:chOff x="3641948" y="2814209"/>
              <a:chExt cx="1435826" cy="1058341"/>
            </a:xfrm>
          </p:grpSpPr>
          <p:pic>
            <p:nvPicPr>
              <p:cNvPr id="2" name="Image 1" descr="Solution de l'elastic net.">
                <a:extLst>
                  <a:ext uri="{FF2B5EF4-FFF2-40B4-BE49-F238E27FC236}">
                    <a16:creationId xmlns:a16="http://schemas.microsoft.com/office/drawing/2014/main" id="{138219A2-2CC3-D4DE-7E65-048C38AD2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020"/>
              <a:stretch/>
            </p:blipFill>
            <p:spPr bwMode="auto">
              <a:xfrm>
                <a:off x="3995592" y="2814209"/>
                <a:ext cx="1082182" cy="1058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59D57B-2435-DD39-C8FA-3A4AE45338A6}"/>
                  </a:ext>
                </a:extLst>
              </p:cNvPr>
              <p:cNvSpPr/>
              <p:nvPr/>
            </p:nvSpPr>
            <p:spPr>
              <a:xfrm>
                <a:off x="3641948" y="2850182"/>
                <a:ext cx="541091" cy="7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5" name="Image 14" descr="Une image contenant capture d’écran, Police, texte, Graphique&#10;&#10;Description générée automatiquement">
            <a:extLst>
              <a:ext uri="{FF2B5EF4-FFF2-40B4-BE49-F238E27FC236}">
                <a16:creationId xmlns:a16="http://schemas.microsoft.com/office/drawing/2014/main" id="{8B6C866E-6E25-AF21-53CC-3A38E9C892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127" r="6128" b="43795"/>
          <a:stretch/>
        </p:blipFill>
        <p:spPr>
          <a:xfrm>
            <a:off x="628081" y="2080086"/>
            <a:ext cx="1584627" cy="652177"/>
          </a:xfrm>
          <a:prstGeom prst="rect">
            <a:avLst/>
          </a:prstGeom>
        </p:spPr>
      </p:pic>
      <p:pic>
        <p:nvPicPr>
          <p:cNvPr id="19" name="Image 18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9566EC56-5C27-1AA9-D4A1-4E171FAC1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64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5BB89D-3736-1AC1-5EBC-8A4431737E7F}"/>
              </a:ext>
            </a:extLst>
          </p:cNvPr>
          <p:cNvGrpSpPr/>
          <p:nvPr/>
        </p:nvGrpSpPr>
        <p:grpSpPr>
          <a:xfrm>
            <a:off x="1654164" y="1122953"/>
            <a:ext cx="8883671" cy="5285890"/>
            <a:chOff x="1051898" y="1322900"/>
            <a:chExt cx="8883671" cy="528589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C98A834-99F0-7DFD-AEF6-85148B46B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1898" y="1322900"/>
              <a:ext cx="8883671" cy="52858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04F91-B477-D70E-BD36-0B78A87A3647}"/>
                </a:ext>
              </a:extLst>
            </p:cNvPr>
            <p:cNvSpPr/>
            <p:nvPr/>
          </p:nvSpPr>
          <p:spPr>
            <a:xfrm>
              <a:off x="2905294" y="5714741"/>
              <a:ext cx="4940201" cy="541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A380641A-0224-2368-EADC-5F982A5E6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0" t="18712" r="64907" b="40874"/>
            <a:stretch/>
          </p:blipFill>
          <p:spPr>
            <a:xfrm>
              <a:off x="3257717" y="5720091"/>
              <a:ext cx="347014" cy="421832"/>
            </a:xfrm>
            <a:prstGeom prst="rect">
              <a:avLst/>
            </a:prstGeom>
          </p:spPr>
        </p:pic>
        <p:pic>
          <p:nvPicPr>
            <p:cNvPr id="7" name="Image 6" descr="Une image contenant capture d’écran, ligne, Caractère coloré&#10;&#10;Description générée automatiquement">
              <a:extLst>
                <a:ext uri="{FF2B5EF4-FFF2-40B4-BE49-F238E27FC236}">
                  <a16:creationId xmlns:a16="http://schemas.microsoft.com/office/drawing/2014/main" id="{8C4604ED-E06B-F4A3-43C3-DCFA570A3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6506" r="3741" b="9726"/>
            <a:stretch/>
          </p:blipFill>
          <p:spPr>
            <a:xfrm>
              <a:off x="5375394" y="5745067"/>
              <a:ext cx="534474" cy="371880"/>
            </a:xfrm>
            <a:prstGeom prst="rect">
              <a:avLst/>
            </a:prstGeom>
          </p:spPr>
        </p:pic>
        <p:pic>
          <p:nvPicPr>
            <p:cNvPr id="14" name="Image 13" descr="Une image contenant capture d’écran, art, conception&#10;&#10;Description générée automatiquement">
              <a:extLst>
                <a:ext uri="{FF2B5EF4-FFF2-40B4-BE49-F238E27FC236}">
                  <a16:creationId xmlns:a16="http://schemas.microsoft.com/office/drawing/2014/main" id="{D9C30B1B-6270-B1E2-149E-9125E2F0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9385" y="5774542"/>
              <a:ext cx="946067" cy="312930"/>
            </a:xfrm>
            <a:prstGeom prst="rect">
              <a:avLst/>
            </a:prstGeom>
          </p:spPr>
        </p:pic>
        <p:pic>
          <p:nvPicPr>
            <p:cNvPr id="16" name="Image 15" descr="Une image contenant capture d’écran, conception, art&#10;&#10;Description générée automatiquement">
              <a:extLst>
                <a:ext uri="{FF2B5EF4-FFF2-40B4-BE49-F238E27FC236}">
                  <a16:creationId xmlns:a16="http://schemas.microsoft.com/office/drawing/2014/main" id="{B4ED8764-CCEF-0376-8173-1A445D4D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13448" r="8938" b="16003"/>
            <a:stretch/>
          </p:blipFill>
          <p:spPr>
            <a:xfrm>
              <a:off x="6255386" y="5714741"/>
              <a:ext cx="502990" cy="432532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A698239-BE8C-DFED-FC61-8AF5A9633905}"/>
                </a:ext>
              </a:extLst>
            </p:cNvPr>
            <p:cNvGrpSpPr/>
            <p:nvPr/>
          </p:nvGrpSpPr>
          <p:grpSpPr>
            <a:xfrm>
              <a:off x="4124645" y="5704429"/>
              <a:ext cx="589537" cy="453159"/>
              <a:chOff x="3641948" y="2814209"/>
              <a:chExt cx="1435826" cy="1058341"/>
            </a:xfrm>
          </p:grpSpPr>
          <p:pic>
            <p:nvPicPr>
              <p:cNvPr id="2" name="Image 1" descr="Solution de l'elastic net.">
                <a:extLst>
                  <a:ext uri="{FF2B5EF4-FFF2-40B4-BE49-F238E27FC236}">
                    <a16:creationId xmlns:a16="http://schemas.microsoft.com/office/drawing/2014/main" id="{138219A2-2CC3-D4DE-7E65-048C38AD2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020"/>
              <a:stretch/>
            </p:blipFill>
            <p:spPr bwMode="auto">
              <a:xfrm>
                <a:off x="3995592" y="2814209"/>
                <a:ext cx="1082182" cy="1058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59D57B-2435-DD39-C8FA-3A4AE45338A6}"/>
                  </a:ext>
                </a:extLst>
              </p:cNvPr>
              <p:cNvSpPr/>
              <p:nvPr/>
            </p:nvSpPr>
            <p:spPr>
              <a:xfrm>
                <a:off x="3641948" y="2850182"/>
                <a:ext cx="541091" cy="7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EB3AA37A-6E9A-E397-5967-0F1E88665427}"/>
              </a:ext>
            </a:extLst>
          </p:cNvPr>
          <p:cNvSpPr/>
          <p:nvPr/>
        </p:nvSpPr>
        <p:spPr>
          <a:xfrm>
            <a:off x="7586249" y="3243944"/>
            <a:ext cx="1274410" cy="289161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FF55020-5EB1-277F-8003-DAE36181A118}"/>
              </a:ext>
            </a:extLst>
          </p:cNvPr>
          <p:cNvSpPr txBox="1"/>
          <p:nvPr/>
        </p:nvSpPr>
        <p:spPr>
          <a:xfrm>
            <a:off x="8828006" y="5545120"/>
            <a:ext cx="150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GradientBoosting</a:t>
            </a:r>
          </a:p>
        </p:txBody>
      </p:sp>
      <p:pic>
        <p:nvPicPr>
          <p:cNvPr id="15" name="Image 14" descr="Une image contenant capture d’écran, Police, texte, Graphique&#10;&#10;Description générée automatiquement">
            <a:extLst>
              <a:ext uri="{FF2B5EF4-FFF2-40B4-BE49-F238E27FC236}">
                <a16:creationId xmlns:a16="http://schemas.microsoft.com/office/drawing/2014/main" id="{8B6C866E-6E25-AF21-53CC-3A38E9C892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127" r="6128" b="43795"/>
          <a:stretch/>
        </p:blipFill>
        <p:spPr>
          <a:xfrm>
            <a:off x="628081" y="2080086"/>
            <a:ext cx="1584627" cy="652177"/>
          </a:xfrm>
          <a:prstGeom prst="rect">
            <a:avLst/>
          </a:prstGeom>
        </p:spPr>
      </p:pic>
      <p:pic>
        <p:nvPicPr>
          <p:cNvPr id="19" name="Image 18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9566EC56-5C27-1AA9-D4A1-4E171FAC1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51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5BB89D-3736-1AC1-5EBC-8A4431737E7F}"/>
              </a:ext>
            </a:extLst>
          </p:cNvPr>
          <p:cNvGrpSpPr/>
          <p:nvPr/>
        </p:nvGrpSpPr>
        <p:grpSpPr>
          <a:xfrm>
            <a:off x="2151234" y="1122953"/>
            <a:ext cx="8187326" cy="5285889"/>
            <a:chOff x="1548968" y="1322900"/>
            <a:chExt cx="8187326" cy="5285889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C98A834-99F0-7DFD-AEF6-85148B46B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68" y="1322900"/>
              <a:ext cx="8187326" cy="528588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04F91-B477-D70E-BD36-0B78A87A3647}"/>
                </a:ext>
              </a:extLst>
            </p:cNvPr>
            <p:cNvSpPr/>
            <p:nvPr/>
          </p:nvSpPr>
          <p:spPr>
            <a:xfrm>
              <a:off x="2959800" y="5704429"/>
              <a:ext cx="5145652" cy="534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A380641A-0224-2368-EADC-5F982A5E6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0" t="18712" r="64907" b="40874"/>
            <a:stretch/>
          </p:blipFill>
          <p:spPr>
            <a:xfrm>
              <a:off x="3257717" y="5720091"/>
              <a:ext cx="347014" cy="421832"/>
            </a:xfrm>
            <a:prstGeom prst="rect">
              <a:avLst/>
            </a:prstGeom>
          </p:spPr>
        </p:pic>
        <p:pic>
          <p:nvPicPr>
            <p:cNvPr id="7" name="Image 6" descr="Une image contenant capture d’écran, ligne, Caractère coloré&#10;&#10;Description générée automatiquement">
              <a:extLst>
                <a:ext uri="{FF2B5EF4-FFF2-40B4-BE49-F238E27FC236}">
                  <a16:creationId xmlns:a16="http://schemas.microsoft.com/office/drawing/2014/main" id="{8C4604ED-E06B-F4A3-43C3-DCFA570A3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6506" r="3741" b="9726"/>
            <a:stretch/>
          </p:blipFill>
          <p:spPr>
            <a:xfrm>
              <a:off x="5375394" y="5745067"/>
              <a:ext cx="534474" cy="371880"/>
            </a:xfrm>
            <a:prstGeom prst="rect">
              <a:avLst/>
            </a:prstGeom>
          </p:spPr>
        </p:pic>
        <p:pic>
          <p:nvPicPr>
            <p:cNvPr id="14" name="Image 13" descr="Une image contenant capture d’écran, art, conception&#10;&#10;Description générée automatiquement">
              <a:extLst>
                <a:ext uri="{FF2B5EF4-FFF2-40B4-BE49-F238E27FC236}">
                  <a16:creationId xmlns:a16="http://schemas.microsoft.com/office/drawing/2014/main" id="{D9C30B1B-6270-B1E2-149E-9125E2F0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9385" y="5774542"/>
              <a:ext cx="946067" cy="312930"/>
            </a:xfrm>
            <a:prstGeom prst="rect">
              <a:avLst/>
            </a:prstGeom>
          </p:spPr>
        </p:pic>
        <p:pic>
          <p:nvPicPr>
            <p:cNvPr id="16" name="Image 15" descr="Une image contenant capture d’écran, conception, art&#10;&#10;Description générée automatiquement">
              <a:extLst>
                <a:ext uri="{FF2B5EF4-FFF2-40B4-BE49-F238E27FC236}">
                  <a16:creationId xmlns:a16="http://schemas.microsoft.com/office/drawing/2014/main" id="{B4ED8764-CCEF-0376-8173-1A445D4D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13448" r="8938" b="16003"/>
            <a:stretch/>
          </p:blipFill>
          <p:spPr>
            <a:xfrm>
              <a:off x="6255386" y="5714741"/>
              <a:ext cx="502990" cy="432532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A698239-BE8C-DFED-FC61-8AF5A9633905}"/>
                </a:ext>
              </a:extLst>
            </p:cNvPr>
            <p:cNvGrpSpPr/>
            <p:nvPr/>
          </p:nvGrpSpPr>
          <p:grpSpPr>
            <a:xfrm>
              <a:off x="4124644" y="5704429"/>
              <a:ext cx="589538" cy="453159"/>
              <a:chOff x="3641948" y="2814209"/>
              <a:chExt cx="1435829" cy="1058341"/>
            </a:xfrm>
          </p:grpSpPr>
          <p:pic>
            <p:nvPicPr>
              <p:cNvPr id="2" name="Image 1" descr="Solution de l'elastic net.">
                <a:extLst>
                  <a:ext uri="{FF2B5EF4-FFF2-40B4-BE49-F238E27FC236}">
                    <a16:creationId xmlns:a16="http://schemas.microsoft.com/office/drawing/2014/main" id="{138219A2-2CC3-D4DE-7E65-048C38AD2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020"/>
              <a:stretch/>
            </p:blipFill>
            <p:spPr bwMode="auto">
              <a:xfrm>
                <a:off x="3995595" y="2814209"/>
                <a:ext cx="1082182" cy="1058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59D57B-2435-DD39-C8FA-3A4AE45338A6}"/>
                  </a:ext>
                </a:extLst>
              </p:cNvPr>
              <p:cNvSpPr/>
              <p:nvPr/>
            </p:nvSpPr>
            <p:spPr>
              <a:xfrm>
                <a:off x="3641948" y="2850182"/>
                <a:ext cx="541091" cy="7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1" name="Image 10" descr="Une image contenant symbole, Police, conception&#10;&#10;Description générée automatiquement">
            <a:extLst>
              <a:ext uri="{FF2B5EF4-FFF2-40B4-BE49-F238E27FC236}">
                <a16:creationId xmlns:a16="http://schemas.microsoft.com/office/drawing/2014/main" id="{130614AC-DE87-8D18-0B52-A7F6A1F7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1" y="1963024"/>
            <a:ext cx="708110" cy="682454"/>
          </a:xfrm>
          <a:prstGeom prst="rect">
            <a:avLst/>
          </a:prstGeom>
        </p:spPr>
      </p:pic>
      <p:pic>
        <p:nvPicPr>
          <p:cNvPr id="13" name="Image 12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967C8E08-D1E8-D824-3E06-EB210161D4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6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975" y="335979"/>
            <a:ext cx="9314899" cy="697293"/>
          </a:xfrm>
        </p:spPr>
        <p:txBody>
          <a:bodyPr>
            <a:normAutofit fontScale="90000"/>
          </a:bodyPr>
          <a:lstStyle/>
          <a:p>
            <a:pPr algn="l"/>
            <a:r>
              <a:rPr lang="fr-FR" sz="6000" b="0" i="0" u="none" strike="noStrike" baseline="0" dirty="0">
                <a:solidFill>
                  <a:srgbClr val="424242"/>
                </a:solidFill>
              </a:rPr>
              <a:t>Présentation du jeu de données</a:t>
            </a:r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2498E03-4192-34A8-028D-7B5F9F6CB833}"/>
              </a:ext>
            </a:extLst>
          </p:cNvPr>
          <p:cNvGrpSpPr/>
          <p:nvPr/>
        </p:nvGrpSpPr>
        <p:grpSpPr>
          <a:xfrm>
            <a:off x="2349055" y="1915133"/>
            <a:ext cx="9017034" cy="3866235"/>
            <a:chOff x="2842591" y="4035287"/>
            <a:chExt cx="8775747" cy="38662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573C7E-CD38-1B03-0210-79386D5CA130}"/>
                </a:ext>
              </a:extLst>
            </p:cNvPr>
            <p:cNvSpPr/>
            <p:nvPr/>
          </p:nvSpPr>
          <p:spPr>
            <a:xfrm>
              <a:off x="2842591" y="4035287"/>
              <a:ext cx="3253409" cy="386623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endParaRPr lang="fr-FR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2016_Building_Energy_Benchmarking.csv</a:t>
              </a:r>
              <a:endParaRPr lang="fr-FR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3507C8-35B4-1272-3C88-EDB36B0E484D}"/>
                </a:ext>
              </a:extLst>
            </p:cNvPr>
            <p:cNvSpPr/>
            <p:nvPr/>
          </p:nvSpPr>
          <p:spPr>
            <a:xfrm>
              <a:off x="6095998" y="4035287"/>
              <a:ext cx="5522340" cy="3866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>
                  <a:solidFill>
                    <a:schemeClr val="tx1"/>
                  </a:solidFill>
                </a:rPr>
                <a:t>Descriptif des bâtiments : </a:t>
              </a:r>
            </a:p>
            <a:p>
              <a:endParaRPr lang="fr-FR" sz="11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</a:t>
              </a:r>
              <a:r>
                <a:rPr lang="fr-FR" sz="1200" b="1" dirty="0">
                  <a:solidFill>
                    <a:schemeClr val="tx1"/>
                  </a:solidFill>
                </a:rPr>
                <a:t> administratives</a:t>
              </a:r>
              <a:r>
                <a:rPr lang="fr-FR" sz="1200" dirty="0">
                  <a:solidFill>
                    <a:schemeClr val="tx1"/>
                  </a:solidFill>
                </a:rPr>
                <a:t>: type de bâtiment, type d’occupation, etc.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</a:t>
              </a:r>
              <a:r>
                <a:rPr lang="fr-FR" sz="1200" b="1" dirty="0">
                  <a:solidFill>
                    <a:schemeClr val="tx1"/>
                  </a:solidFill>
                </a:rPr>
                <a:t> structurelles</a:t>
              </a:r>
              <a:r>
                <a:rPr lang="fr-FR" sz="1200" dirty="0">
                  <a:solidFill>
                    <a:schemeClr val="tx1"/>
                  </a:solidFill>
                </a:rPr>
                <a:t>: nombre de bâtiment, surface, etc.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 </a:t>
              </a:r>
              <a:r>
                <a:rPr lang="fr-FR" sz="1200" b="1" dirty="0">
                  <a:solidFill>
                    <a:schemeClr val="tx1"/>
                  </a:solidFill>
                </a:rPr>
                <a:t>géographiques</a:t>
              </a:r>
              <a:r>
                <a:rPr lang="fr-FR" sz="1200" dirty="0">
                  <a:solidFill>
                    <a:schemeClr val="tx1"/>
                  </a:solidFill>
                </a:rPr>
                <a:t> : longitude, latitude, etc.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 </a:t>
              </a:r>
              <a:r>
                <a:rPr lang="fr-FR" sz="1200" b="1" dirty="0">
                  <a:solidFill>
                    <a:schemeClr val="tx1"/>
                  </a:solidFill>
                </a:rPr>
                <a:t>énergétiques</a:t>
              </a:r>
              <a:r>
                <a:rPr lang="fr-FR" sz="1200" dirty="0">
                  <a:solidFill>
                    <a:schemeClr val="tx1"/>
                  </a:solidFill>
                </a:rPr>
                <a:t> : quantité de consommation, type de source énergétique, etc.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schemeClr val="tx1"/>
                </a:solidFill>
              </a:endParaRPr>
            </a:p>
            <a:p>
              <a:pPr marL="628650" lvl="1" indent="-171450">
                <a:buFont typeface="Arial" panose="020B0604020202020204" pitchFamily="34" charset="0"/>
                <a:buChar char="•"/>
              </a:pPr>
              <a:r>
                <a:rPr lang="fr-FR" sz="1200" dirty="0">
                  <a:solidFill>
                    <a:schemeClr val="tx1"/>
                  </a:solidFill>
                </a:rPr>
                <a:t>Des informations de </a:t>
              </a:r>
              <a:r>
                <a:rPr lang="fr-FR" sz="1200" b="1" dirty="0">
                  <a:solidFill>
                    <a:schemeClr val="tx1"/>
                  </a:solidFill>
                </a:rPr>
                <a:t>pollution</a:t>
              </a:r>
              <a:r>
                <a:rPr lang="fr-FR" sz="1200" dirty="0">
                  <a:solidFill>
                    <a:schemeClr val="tx1"/>
                  </a:solidFill>
                </a:rPr>
                <a:t> : quantité totale et relative de gaz à effet de serre. </a:t>
              </a:r>
            </a:p>
            <a:p>
              <a:pPr lvl="1"/>
              <a:endParaRPr lang="fr-FR" sz="1100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>
                  <a:solidFill>
                    <a:schemeClr val="tx1"/>
                  </a:solidFill>
                </a:rPr>
                <a:t>Valeurs manquantes : </a:t>
              </a:r>
            </a:p>
            <a:p>
              <a:r>
                <a:rPr lang="fr-FR" sz="1100" dirty="0">
                  <a:solidFill>
                    <a:schemeClr val="tx1"/>
                  </a:solidFill>
                </a:rPr>
                <a:t>    </a:t>
              </a:r>
              <a:r>
                <a:rPr lang="fr-FR" sz="1200" dirty="0">
                  <a:solidFill>
                    <a:schemeClr val="tx1"/>
                  </a:solidFill>
                </a:rPr>
                <a:t>-   13 %  de NaN</a:t>
              </a:r>
            </a:p>
            <a:p>
              <a:r>
                <a:rPr lang="fr-FR" sz="1200" dirty="0">
                  <a:solidFill>
                    <a:schemeClr val="tx1"/>
                  </a:solidFill>
                </a:rPr>
                <a:t>    -   26 / 46 colonnes concernées</a:t>
              </a:r>
            </a:p>
            <a:p>
              <a:endParaRPr lang="fr-FR" sz="1100" dirty="0">
                <a:solidFill>
                  <a:schemeClr val="tx1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fr-FR" sz="1400" u="sng" dirty="0">
                  <a:solidFill>
                    <a:schemeClr val="tx1"/>
                  </a:solidFill>
                </a:rPr>
                <a:t>Doublons</a:t>
              </a:r>
            </a:p>
            <a:p>
              <a:r>
                <a:rPr lang="fr-FR" sz="1100" dirty="0">
                  <a:solidFill>
                    <a:schemeClr val="tx1"/>
                  </a:solidFill>
                </a:rPr>
                <a:t> </a:t>
              </a:r>
              <a:r>
                <a:rPr lang="fr-FR" sz="1200" dirty="0">
                  <a:solidFill>
                    <a:schemeClr val="tx1"/>
                  </a:solidFill>
                </a:rPr>
                <a:t>Pas de doublons sur la colonne de l’identifiant unique des bâtiments.</a:t>
              </a:r>
              <a:endParaRPr lang="fr-FR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Image 15">
            <a:extLst>
              <a:ext uri="{FF2B5EF4-FFF2-40B4-BE49-F238E27FC236}">
                <a16:creationId xmlns:a16="http://schemas.microsoft.com/office/drawing/2014/main" id="{71E1127A-31AD-085A-08E9-44BE54EAE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" b="4038"/>
          <a:stretch/>
        </p:blipFill>
        <p:spPr>
          <a:xfrm>
            <a:off x="3100216" y="3136491"/>
            <a:ext cx="1840537" cy="174504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33AB712-6FB9-1AA5-8130-4916FAD10BD5}"/>
              </a:ext>
            </a:extLst>
          </p:cNvPr>
          <p:cNvSpPr txBox="1"/>
          <p:nvPr/>
        </p:nvSpPr>
        <p:spPr>
          <a:xfrm>
            <a:off x="3499374" y="4881535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/>
                </a:solidFill>
              </a:rPr>
              <a:t>46 colonnes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7E8EC46-F3D7-F210-2B9F-91ED4D82AB37}"/>
              </a:ext>
            </a:extLst>
          </p:cNvPr>
          <p:cNvSpPr txBox="1"/>
          <p:nvPr/>
        </p:nvSpPr>
        <p:spPr>
          <a:xfrm rot="18481238">
            <a:off x="2482220" y="4114687"/>
            <a:ext cx="1042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</a:rPr>
              <a:t>3_376 lignes</a:t>
            </a:r>
          </a:p>
        </p:txBody>
      </p:sp>
      <p:pic>
        <p:nvPicPr>
          <p:cNvPr id="3" name="Image 2" descr="Une image contenant Police, Graphique, symbole, logo&#10;&#10;Description générée automatiquement">
            <a:extLst>
              <a:ext uri="{FF2B5EF4-FFF2-40B4-BE49-F238E27FC236}">
                <a16:creationId xmlns:a16="http://schemas.microsoft.com/office/drawing/2014/main" id="{3A06E8A1-4B59-F556-0092-D08D8A125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9" t="2748" r="34733" b="31560"/>
          <a:stretch/>
        </p:blipFill>
        <p:spPr>
          <a:xfrm>
            <a:off x="294575" y="2960995"/>
            <a:ext cx="1633752" cy="158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04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5BB89D-3736-1AC1-5EBC-8A4431737E7F}"/>
              </a:ext>
            </a:extLst>
          </p:cNvPr>
          <p:cNvGrpSpPr/>
          <p:nvPr/>
        </p:nvGrpSpPr>
        <p:grpSpPr>
          <a:xfrm>
            <a:off x="2151234" y="1122953"/>
            <a:ext cx="8187326" cy="5285889"/>
            <a:chOff x="1548968" y="1322900"/>
            <a:chExt cx="8187326" cy="5285889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C98A834-99F0-7DFD-AEF6-85148B46B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68" y="1322900"/>
              <a:ext cx="8187326" cy="528588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04F91-B477-D70E-BD36-0B78A87A3647}"/>
                </a:ext>
              </a:extLst>
            </p:cNvPr>
            <p:cNvSpPr/>
            <p:nvPr/>
          </p:nvSpPr>
          <p:spPr>
            <a:xfrm>
              <a:off x="2959800" y="5704429"/>
              <a:ext cx="5145652" cy="534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A380641A-0224-2368-EADC-5F982A5E6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0" t="18712" r="64907" b="40874"/>
            <a:stretch/>
          </p:blipFill>
          <p:spPr>
            <a:xfrm>
              <a:off x="3257717" y="5720091"/>
              <a:ext cx="347014" cy="421832"/>
            </a:xfrm>
            <a:prstGeom prst="rect">
              <a:avLst/>
            </a:prstGeom>
          </p:spPr>
        </p:pic>
        <p:pic>
          <p:nvPicPr>
            <p:cNvPr id="7" name="Image 6" descr="Une image contenant capture d’écran, ligne, Caractère coloré&#10;&#10;Description générée automatiquement">
              <a:extLst>
                <a:ext uri="{FF2B5EF4-FFF2-40B4-BE49-F238E27FC236}">
                  <a16:creationId xmlns:a16="http://schemas.microsoft.com/office/drawing/2014/main" id="{8C4604ED-E06B-F4A3-43C3-DCFA570A3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6506" r="3741" b="9726"/>
            <a:stretch/>
          </p:blipFill>
          <p:spPr>
            <a:xfrm>
              <a:off x="5375394" y="5745067"/>
              <a:ext cx="534474" cy="371880"/>
            </a:xfrm>
            <a:prstGeom prst="rect">
              <a:avLst/>
            </a:prstGeom>
          </p:spPr>
        </p:pic>
        <p:pic>
          <p:nvPicPr>
            <p:cNvPr id="14" name="Image 13" descr="Une image contenant capture d’écran, art, conception&#10;&#10;Description générée automatiquement">
              <a:extLst>
                <a:ext uri="{FF2B5EF4-FFF2-40B4-BE49-F238E27FC236}">
                  <a16:creationId xmlns:a16="http://schemas.microsoft.com/office/drawing/2014/main" id="{D9C30B1B-6270-B1E2-149E-9125E2F0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9385" y="5774542"/>
              <a:ext cx="946067" cy="312930"/>
            </a:xfrm>
            <a:prstGeom prst="rect">
              <a:avLst/>
            </a:prstGeom>
          </p:spPr>
        </p:pic>
        <p:pic>
          <p:nvPicPr>
            <p:cNvPr id="16" name="Image 15" descr="Une image contenant capture d’écran, conception, art&#10;&#10;Description générée automatiquement">
              <a:extLst>
                <a:ext uri="{FF2B5EF4-FFF2-40B4-BE49-F238E27FC236}">
                  <a16:creationId xmlns:a16="http://schemas.microsoft.com/office/drawing/2014/main" id="{B4ED8764-CCEF-0376-8173-1A445D4D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13448" r="8938" b="16003"/>
            <a:stretch/>
          </p:blipFill>
          <p:spPr>
            <a:xfrm>
              <a:off x="6255386" y="5714741"/>
              <a:ext cx="502990" cy="432532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A698239-BE8C-DFED-FC61-8AF5A9633905}"/>
                </a:ext>
              </a:extLst>
            </p:cNvPr>
            <p:cNvGrpSpPr/>
            <p:nvPr/>
          </p:nvGrpSpPr>
          <p:grpSpPr>
            <a:xfrm>
              <a:off x="4124644" y="5704429"/>
              <a:ext cx="589538" cy="453159"/>
              <a:chOff x="3641948" y="2814209"/>
              <a:chExt cx="1435829" cy="1058341"/>
            </a:xfrm>
          </p:grpSpPr>
          <p:pic>
            <p:nvPicPr>
              <p:cNvPr id="2" name="Image 1" descr="Solution de l'elastic net.">
                <a:extLst>
                  <a:ext uri="{FF2B5EF4-FFF2-40B4-BE49-F238E27FC236}">
                    <a16:creationId xmlns:a16="http://schemas.microsoft.com/office/drawing/2014/main" id="{138219A2-2CC3-D4DE-7E65-048C38AD2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020"/>
              <a:stretch/>
            </p:blipFill>
            <p:spPr bwMode="auto">
              <a:xfrm>
                <a:off x="3995595" y="2814209"/>
                <a:ext cx="1082182" cy="1058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59D57B-2435-DD39-C8FA-3A4AE45338A6}"/>
                  </a:ext>
                </a:extLst>
              </p:cNvPr>
              <p:cNvSpPr/>
              <p:nvPr/>
            </p:nvSpPr>
            <p:spPr>
              <a:xfrm>
                <a:off x="3641948" y="2850182"/>
                <a:ext cx="541091" cy="7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4D43E39A-6569-9B6C-7B22-B2FDCADFA45A}"/>
              </a:ext>
            </a:extLst>
          </p:cNvPr>
          <p:cNvSpPr/>
          <p:nvPr/>
        </p:nvSpPr>
        <p:spPr>
          <a:xfrm>
            <a:off x="7480930" y="1409991"/>
            <a:ext cx="1420916" cy="512850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F948AF-D74F-D1F7-3B4B-37093A8338A8}"/>
              </a:ext>
            </a:extLst>
          </p:cNvPr>
          <p:cNvSpPr txBox="1"/>
          <p:nvPr/>
        </p:nvSpPr>
        <p:spPr>
          <a:xfrm>
            <a:off x="8828006" y="5545120"/>
            <a:ext cx="150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GradientBoosting</a:t>
            </a:r>
          </a:p>
        </p:txBody>
      </p:sp>
      <p:pic>
        <p:nvPicPr>
          <p:cNvPr id="11" name="Image 10" descr="Une image contenant symbole, Police, conception&#10;&#10;Description générée automatiquement">
            <a:extLst>
              <a:ext uri="{FF2B5EF4-FFF2-40B4-BE49-F238E27FC236}">
                <a16:creationId xmlns:a16="http://schemas.microsoft.com/office/drawing/2014/main" id="{130614AC-DE87-8D18-0B52-A7F6A1F7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1" y="1963024"/>
            <a:ext cx="708110" cy="682454"/>
          </a:xfrm>
          <a:prstGeom prst="rect">
            <a:avLst/>
          </a:prstGeom>
        </p:spPr>
      </p:pic>
      <p:pic>
        <p:nvPicPr>
          <p:cNvPr id="13" name="Image 12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967C8E08-D1E8-D824-3E06-EB210161D4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38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5BB89D-3736-1AC1-5EBC-8A4431737E7F}"/>
              </a:ext>
            </a:extLst>
          </p:cNvPr>
          <p:cNvGrpSpPr/>
          <p:nvPr/>
        </p:nvGrpSpPr>
        <p:grpSpPr>
          <a:xfrm>
            <a:off x="2151234" y="1264770"/>
            <a:ext cx="8187325" cy="5002256"/>
            <a:chOff x="1548968" y="1464717"/>
            <a:chExt cx="8187325" cy="500225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C98A834-99F0-7DFD-AEF6-85148B46B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68" y="1464717"/>
              <a:ext cx="8187325" cy="50022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04F91-B477-D70E-BD36-0B78A87A3647}"/>
                </a:ext>
              </a:extLst>
            </p:cNvPr>
            <p:cNvSpPr/>
            <p:nvPr/>
          </p:nvSpPr>
          <p:spPr>
            <a:xfrm>
              <a:off x="3069805" y="5622936"/>
              <a:ext cx="5145652" cy="534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A380641A-0224-2368-EADC-5F982A5E6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0" t="18712" r="64907" b="40874"/>
            <a:stretch/>
          </p:blipFill>
          <p:spPr>
            <a:xfrm>
              <a:off x="3496320" y="5714741"/>
              <a:ext cx="347014" cy="421832"/>
            </a:xfrm>
            <a:prstGeom prst="rect">
              <a:avLst/>
            </a:prstGeom>
          </p:spPr>
        </p:pic>
        <p:pic>
          <p:nvPicPr>
            <p:cNvPr id="7" name="Image 6" descr="Une image contenant capture d’écran, ligne, Caractère coloré&#10;&#10;Description générée automatiquement">
              <a:extLst>
                <a:ext uri="{FF2B5EF4-FFF2-40B4-BE49-F238E27FC236}">
                  <a16:creationId xmlns:a16="http://schemas.microsoft.com/office/drawing/2014/main" id="{8C4604ED-E06B-F4A3-43C3-DCFA570A3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6506" r="3741" b="9726"/>
            <a:stretch/>
          </p:blipFill>
          <p:spPr>
            <a:xfrm>
              <a:off x="5375800" y="5724053"/>
              <a:ext cx="534474" cy="371880"/>
            </a:xfrm>
            <a:prstGeom prst="rect">
              <a:avLst/>
            </a:prstGeom>
          </p:spPr>
        </p:pic>
        <p:pic>
          <p:nvPicPr>
            <p:cNvPr id="14" name="Image 13" descr="Une image contenant capture d’écran, art, conception&#10;&#10;Description générée automatiquement">
              <a:extLst>
                <a:ext uri="{FF2B5EF4-FFF2-40B4-BE49-F238E27FC236}">
                  <a16:creationId xmlns:a16="http://schemas.microsoft.com/office/drawing/2014/main" id="{D9C30B1B-6270-B1E2-149E-9125E2F0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390" y="5759532"/>
              <a:ext cx="946067" cy="312930"/>
            </a:xfrm>
            <a:prstGeom prst="rect">
              <a:avLst/>
            </a:prstGeom>
          </p:spPr>
        </p:pic>
        <p:pic>
          <p:nvPicPr>
            <p:cNvPr id="16" name="Image 15" descr="Une image contenant capture d’écran, conception, art&#10;&#10;Description générée automatiquement">
              <a:extLst>
                <a:ext uri="{FF2B5EF4-FFF2-40B4-BE49-F238E27FC236}">
                  <a16:creationId xmlns:a16="http://schemas.microsoft.com/office/drawing/2014/main" id="{B4ED8764-CCEF-0376-8173-1A445D4D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13448" r="8938" b="16003"/>
            <a:stretch/>
          </p:blipFill>
          <p:spPr>
            <a:xfrm>
              <a:off x="6371577" y="5704041"/>
              <a:ext cx="502990" cy="432532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A698239-BE8C-DFED-FC61-8AF5A9633905}"/>
                </a:ext>
              </a:extLst>
            </p:cNvPr>
            <p:cNvGrpSpPr/>
            <p:nvPr/>
          </p:nvGrpSpPr>
          <p:grpSpPr>
            <a:xfrm>
              <a:off x="4124645" y="5683414"/>
              <a:ext cx="789852" cy="453159"/>
              <a:chOff x="3641948" y="2765129"/>
              <a:chExt cx="1923696" cy="1058341"/>
            </a:xfrm>
          </p:grpSpPr>
          <p:pic>
            <p:nvPicPr>
              <p:cNvPr id="2" name="Image 1" descr="Solution de l'elastic net.">
                <a:extLst>
                  <a:ext uri="{FF2B5EF4-FFF2-40B4-BE49-F238E27FC236}">
                    <a16:creationId xmlns:a16="http://schemas.microsoft.com/office/drawing/2014/main" id="{138219A2-2CC3-D4DE-7E65-048C38AD2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020"/>
              <a:stretch/>
            </p:blipFill>
            <p:spPr bwMode="auto">
              <a:xfrm>
                <a:off x="4483462" y="2765129"/>
                <a:ext cx="1082182" cy="1058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59D57B-2435-DD39-C8FA-3A4AE45338A6}"/>
                  </a:ext>
                </a:extLst>
              </p:cNvPr>
              <p:cNvSpPr/>
              <p:nvPr/>
            </p:nvSpPr>
            <p:spPr>
              <a:xfrm>
                <a:off x="3641948" y="2850182"/>
                <a:ext cx="541091" cy="7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11" name="Graphique 10" descr="Chronomètre 33% avec un remplissage uni">
            <a:extLst>
              <a:ext uri="{FF2B5EF4-FFF2-40B4-BE49-F238E27FC236}">
                <a16:creationId xmlns:a16="http://schemas.microsoft.com/office/drawing/2014/main" id="{FA09FFEB-E701-CE9A-4D88-F61C5C1DBB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0530" y="1900700"/>
            <a:ext cx="914400" cy="914400"/>
          </a:xfrm>
          <a:prstGeom prst="rect">
            <a:avLst/>
          </a:prstGeom>
        </p:spPr>
      </p:pic>
      <p:pic>
        <p:nvPicPr>
          <p:cNvPr id="13" name="Image 12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266389B1-3EF3-2716-1431-604B65580D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38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75BB89D-3736-1AC1-5EBC-8A4431737E7F}"/>
              </a:ext>
            </a:extLst>
          </p:cNvPr>
          <p:cNvGrpSpPr/>
          <p:nvPr/>
        </p:nvGrpSpPr>
        <p:grpSpPr>
          <a:xfrm>
            <a:off x="2151234" y="1264770"/>
            <a:ext cx="8187325" cy="5002256"/>
            <a:chOff x="1548968" y="1464717"/>
            <a:chExt cx="8187325" cy="500225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C98A834-99F0-7DFD-AEF6-85148B46B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68" y="1464717"/>
              <a:ext cx="8187325" cy="500225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04F91-B477-D70E-BD36-0B78A87A3647}"/>
                </a:ext>
              </a:extLst>
            </p:cNvPr>
            <p:cNvSpPr/>
            <p:nvPr/>
          </p:nvSpPr>
          <p:spPr>
            <a:xfrm>
              <a:off x="3069805" y="5622936"/>
              <a:ext cx="5145652" cy="534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A380641A-0224-2368-EADC-5F982A5E6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0" t="18712" r="64907" b="40874"/>
            <a:stretch/>
          </p:blipFill>
          <p:spPr>
            <a:xfrm>
              <a:off x="3496320" y="5714741"/>
              <a:ext cx="347014" cy="421832"/>
            </a:xfrm>
            <a:prstGeom prst="rect">
              <a:avLst/>
            </a:prstGeom>
          </p:spPr>
        </p:pic>
        <p:pic>
          <p:nvPicPr>
            <p:cNvPr id="7" name="Image 6" descr="Une image contenant capture d’écran, ligne, Caractère coloré&#10;&#10;Description générée automatiquement">
              <a:extLst>
                <a:ext uri="{FF2B5EF4-FFF2-40B4-BE49-F238E27FC236}">
                  <a16:creationId xmlns:a16="http://schemas.microsoft.com/office/drawing/2014/main" id="{8C4604ED-E06B-F4A3-43C3-DCFA570A3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6506" r="3741" b="9726"/>
            <a:stretch/>
          </p:blipFill>
          <p:spPr>
            <a:xfrm>
              <a:off x="5375800" y="5724053"/>
              <a:ext cx="534474" cy="371880"/>
            </a:xfrm>
            <a:prstGeom prst="rect">
              <a:avLst/>
            </a:prstGeom>
          </p:spPr>
        </p:pic>
        <p:pic>
          <p:nvPicPr>
            <p:cNvPr id="14" name="Image 13" descr="Une image contenant capture d’écran, art, conception&#10;&#10;Description générée automatiquement">
              <a:extLst>
                <a:ext uri="{FF2B5EF4-FFF2-40B4-BE49-F238E27FC236}">
                  <a16:creationId xmlns:a16="http://schemas.microsoft.com/office/drawing/2014/main" id="{D9C30B1B-6270-B1E2-149E-9125E2F0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390" y="5759532"/>
              <a:ext cx="946067" cy="312930"/>
            </a:xfrm>
            <a:prstGeom prst="rect">
              <a:avLst/>
            </a:prstGeom>
          </p:spPr>
        </p:pic>
        <p:pic>
          <p:nvPicPr>
            <p:cNvPr id="16" name="Image 15" descr="Une image contenant capture d’écran, conception, art&#10;&#10;Description générée automatiquement">
              <a:extLst>
                <a:ext uri="{FF2B5EF4-FFF2-40B4-BE49-F238E27FC236}">
                  <a16:creationId xmlns:a16="http://schemas.microsoft.com/office/drawing/2014/main" id="{B4ED8764-CCEF-0376-8173-1A445D4D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13448" r="8938" b="16003"/>
            <a:stretch/>
          </p:blipFill>
          <p:spPr>
            <a:xfrm>
              <a:off x="6371577" y="5704041"/>
              <a:ext cx="502990" cy="432532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A698239-BE8C-DFED-FC61-8AF5A9633905}"/>
                </a:ext>
              </a:extLst>
            </p:cNvPr>
            <p:cNvGrpSpPr/>
            <p:nvPr/>
          </p:nvGrpSpPr>
          <p:grpSpPr>
            <a:xfrm>
              <a:off x="4124645" y="5683414"/>
              <a:ext cx="789852" cy="453159"/>
              <a:chOff x="3641948" y="2765129"/>
              <a:chExt cx="1923696" cy="1058341"/>
            </a:xfrm>
          </p:grpSpPr>
          <p:pic>
            <p:nvPicPr>
              <p:cNvPr id="2" name="Image 1" descr="Solution de l'elastic net.">
                <a:extLst>
                  <a:ext uri="{FF2B5EF4-FFF2-40B4-BE49-F238E27FC236}">
                    <a16:creationId xmlns:a16="http://schemas.microsoft.com/office/drawing/2014/main" id="{138219A2-2CC3-D4DE-7E65-048C38AD2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020"/>
              <a:stretch/>
            </p:blipFill>
            <p:spPr bwMode="auto">
              <a:xfrm>
                <a:off x="4483462" y="2765129"/>
                <a:ext cx="1082182" cy="1058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59D57B-2435-DD39-C8FA-3A4AE45338A6}"/>
                  </a:ext>
                </a:extLst>
              </p:cNvPr>
              <p:cNvSpPr/>
              <p:nvPr/>
            </p:nvSpPr>
            <p:spPr>
              <a:xfrm>
                <a:off x="3641948" y="2850182"/>
                <a:ext cx="541091" cy="7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9" name="Ellipse 8">
            <a:extLst>
              <a:ext uri="{FF2B5EF4-FFF2-40B4-BE49-F238E27FC236}">
                <a16:creationId xmlns:a16="http://schemas.microsoft.com/office/drawing/2014/main" id="{FB932DB4-4A7F-565D-66E1-ED606E1C5DC8}"/>
              </a:ext>
            </a:extLst>
          </p:cNvPr>
          <p:cNvSpPr/>
          <p:nvPr/>
        </p:nvSpPr>
        <p:spPr>
          <a:xfrm>
            <a:off x="7586249" y="4481259"/>
            <a:ext cx="1274410" cy="170315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AF74DF-80A0-C56A-73DE-7C36DDCE2E75}"/>
              </a:ext>
            </a:extLst>
          </p:cNvPr>
          <p:cNvSpPr txBox="1"/>
          <p:nvPr/>
        </p:nvSpPr>
        <p:spPr>
          <a:xfrm>
            <a:off x="8828006" y="5545120"/>
            <a:ext cx="150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GradientBoosting</a:t>
            </a:r>
          </a:p>
        </p:txBody>
      </p:sp>
      <p:pic>
        <p:nvPicPr>
          <p:cNvPr id="11" name="Graphique 10" descr="Chronomètre 33% avec un remplissage uni">
            <a:extLst>
              <a:ext uri="{FF2B5EF4-FFF2-40B4-BE49-F238E27FC236}">
                <a16:creationId xmlns:a16="http://schemas.microsoft.com/office/drawing/2014/main" id="{FA09FFEB-E701-CE9A-4D88-F61C5C1DBB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0530" y="1900700"/>
            <a:ext cx="914400" cy="914400"/>
          </a:xfrm>
          <a:prstGeom prst="rect">
            <a:avLst/>
          </a:prstGeom>
        </p:spPr>
      </p:pic>
      <p:pic>
        <p:nvPicPr>
          <p:cNvPr id="13" name="Image 12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266389B1-3EF3-2716-1431-604B65580D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21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0F66E7F-ABDA-F20F-A823-349570362899}"/>
              </a:ext>
            </a:extLst>
          </p:cNvPr>
          <p:cNvSpPr txBox="1"/>
          <p:nvPr/>
        </p:nvSpPr>
        <p:spPr>
          <a:xfrm>
            <a:off x="4904437" y="1376624"/>
            <a:ext cx="238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Feature importance</a:t>
            </a:r>
          </a:p>
        </p:txBody>
      </p:sp>
      <p:pic>
        <p:nvPicPr>
          <p:cNvPr id="3" name="Image 2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A10DE7BA-7BD5-7373-421B-E6CF52F00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pic>
        <p:nvPicPr>
          <p:cNvPr id="5" name="Image 4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1745AE28-E893-00F5-8C33-CC6A1E6D5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78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681254A-1027-205C-484C-29CFF6C804A6}"/>
              </a:ext>
            </a:extLst>
          </p:cNvPr>
          <p:cNvGrpSpPr/>
          <p:nvPr/>
        </p:nvGrpSpPr>
        <p:grpSpPr>
          <a:xfrm>
            <a:off x="354843" y="2798566"/>
            <a:ext cx="6216555" cy="2734824"/>
            <a:chOff x="832514" y="1510742"/>
            <a:chExt cx="9190530" cy="397640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5FDBF22-794C-1B00-B747-C0F501258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2514" y="1510742"/>
              <a:ext cx="9190530" cy="3976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E2AC25-46B1-E963-9F54-E9CEC9434992}"/>
                </a:ext>
              </a:extLst>
            </p:cNvPr>
            <p:cNvSpPr/>
            <p:nvPr/>
          </p:nvSpPr>
          <p:spPr>
            <a:xfrm>
              <a:off x="975815" y="2571718"/>
              <a:ext cx="3138985" cy="260117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7E73B433-7448-6B4E-96B6-A408E4195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2267" y="2970548"/>
            <a:ext cx="3195651" cy="98125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0F66E7F-ABDA-F20F-A823-349570362899}"/>
              </a:ext>
            </a:extLst>
          </p:cNvPr>
          <p:cNvSpPr txBox="1"/>
          <p:nvPr/>
        </p:nvSpPr>
        <p:spPr>
          <a:xfrm>
            <a:off x="4904437" y="1376624"/>
            <a:ext cx="238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Feature importance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54DF23E-187F-2D99-2742-F667D6350995}"/>
              </a:ext>
            </a:extLst>
          </p:cNvPr>
          <p:cNvSpPr txBox="1"/>
          <p:nvPr/>
        </p:nvSpPr>
        <p:spPr>
          <a:xfrm>
            <a:off x="2575010" y="2076117"/>
            <a:ext cx="238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Globale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39C0D85-F6E0-5DE6-49D2-29790AE5DFEB}"/>
              </a:ext>
            </a:extLst>
          </p:cNvPr>
          <p:cNvSpPr txBox="1"/>
          <p:nvPr/>
        </p:nvSpPr>
        <p:spPr>
          <a:xfrm>
            <a:off x="7544829" y="2042571"/>
            <a:ext cx="12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Locale</a:t>
            </a: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A7E30A6F-1833-5C2B-B23B-7DD6FC86E523}"/>
              </a:ext>
            </a:extLst>
          </p:cNvPr>
          <p:cNvSpPr/>
          <p:nvPr/>
        </p:nvSpPr>
        <p:spPr>
          <a:xfrm rot="3010692">
            <a:off x="4449202" y="1665742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499352A0-5446-81D9-DDC2-C8A7A6B1F5C6}"/>
              </a:ext>
            </a:extLst>
          </p:cNvPr>
          <p:cNvSpPr/>
          <p:nvPr/>
        </p:nvSpPr>
        <p:spPr>
          <a:xfrm rot="18555369">
            <a:off x="7376156" y="1664626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A10DE7BA-7BD5-7373-421B-E6CF52F00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pic>
        <p:nvPicPr>
          <p:cNvPr id="5" name="Image 4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1745AE28-E893-00F5-8C33-CC6A1E6D5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4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pic>
        <p:nvPicPr>
          <p:cNvPr id="2" name="Image 1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60159642-1BBA-6CAF-6ED9-C8C310A8D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318BCBD-EABD-4C8A-08BE-D6E7EF745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53" y="1168599"/>
            <a:ext cx="867013" cy="63926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69E4D5F-FEBB-FFD5-79E6-3286B00D2894}"/>
              </a:ext>
            </a:extLst>
          </p:cNvPr>
          <p:cNvSpPr txBox="1"/>
          <p:nvPr/>
        </p:nvSpPr>
        <p:spPr>
          <a:xfrm>
            <a:off x="4091759" y="1298851"/>
            <a:ext cx="302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Apport =&gt;             ?</a:t>
            </a:r>
          </a:p>
        </p:txBody>
      </p:sp>
      <p:pic>
        <p:nvPicPr>
          <p:cNvPr id="26" name="Image 2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820E6CC-9286-53B8-0E6C-4B33F86F5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258" y="3463343"/>
            <a:ext cx="1102241" cy="812697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835FE4CE-EDD7-22DC-F3D8-C050C781945E}"/>
              </a:ext>
            </a:extLst>
          </p:cNvPr>
          <p:cNvGrpSpPr/>
          <p:nvPr/>
        </p:nvGrpSpPr>
        <p:grpSpPr>
          <a:xfrm>
            <a:off x="1507681" y="3402497"/>
            <a:ext cx="1140269" cy="934388"/>
            <a:chOff x="1086726" y="5280459"/>
            <a:chExt cx="606635" cy="473176"/>
          </a:xfrm>
        </p:grpSpPr>
        <p:pic>
          <p:nvPicPr>
            <p:cNvPr id="25" name="Image 24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0E9B89C9-7030-56D6-E36F-C43B9BAD3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726" y="5280459"/>
              <a:ext cx="490284" cy="361493"/>
            </a:xfrm>
            <a:prstGeom prst="rect">
              <a:avLst/>
            </a:prstGeom>
          </p:spPr>
        </p:pic>
        <p:pic>
          <p:nvPicPr>
            <p:cNvPr id="24" name="Graphique 23" descr="Pièces de puzzle avec un remplissage uni">
              <a:extLst>
                <a:ext uri="{FF2B5EF4-FFF2-40B4-BE49-F238E27FC236}">
                  <a16:creationId xmlns:a16="http://schemas.microsoft.com/office/drawing/2014/main" id="{37C2EEFC-5D67-A67E-35C7-D9687A31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1868" y="5392142"/>
              <a:ext cx="361493" cy="361493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996E9BE-32D3-5422-EA87-72415FEC5822}"/>
              </a:ext>
            </a:extLst>
          </p:cNvPr>
          <p:cNvGrpSpPr/>
          <p:nvPr/>
        </p:nvGrpSpPr>
        <p:grpSpPr>
          <a:xfrm>
            <a:off x="3996622" y="3339162"/>
            <a:ext cx="1240964" cy="1061058"/>
            <a:chOff x="1687019" y="4498682"/>
            <a:chExt cx="606635" cy="473176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4667C0CA-AB5C-C1E2-856E-CB5AB91D3457}"/>
                </a:ext>
              </a:extLst>
            </p:cNvPr>
            <p:cNvGrpSpPr/>
            <p:nvPr/>
          </p:nvGrpSpPr>
          <p:grpSpPr>
            <a:xfrm>
              <a:off x="1687019" y="4498682"/>
              <a:ext cx="606635" cy="473176"/>
              <a:chOff x="1086726" y="5280459"/>
              <a:chExt cx="606635" cy="473176"/>
            </a:xfrm>
          </p:grpSpPr>
          <p:pic>
            <p:nvPicPr>
              <p:cNvPr id="35" name="Image 34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7C6A8F64-5295-68CD-228B-644986F8F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726" y="5280459"/>
                <a:ext cx="490284" cy="361493"/>
              </a:xfrm>
              <a:prstGeom prst="rect">
                <a:avLst/>
              </a:prstGeom>
            </p:spPr>
          </p:pic>
          <p:pic>
            <p:nvPicPr>
              <p:cNvPr id="36" name="Graphique 35" descr="Pièces de puzzle avec un remplissage uni">
                <a:extLst>
                  <a:ext uri="{FF2B5EF4-FFF2-40B4-BE49-F238E27FC236}">
                    <a16:creationId xmlns:a16="http://schemas.microsoft.com/office/drawing/2014/main" id="{CA269B64-CCE5-9CF5-794F-82BFFDFAC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31868" y="5392142"/>
                <a:ext cx="361493" cy="361493"/>
              </a:xfrm>
              <a:prstGeom prst="rect">
                <a:avLst/>
              </a:prstGeom>
            </p:spPr>
          </p:pic>
        </p:grpSp>
        <p:pic>
          <p:nvPicPr>
            <p:cNvPr id="34" name="Graphique 33" descr="Fermer avec un remplissage uni">
              <a:extLst>
                <a:ext uri="{FF2B5EF4-FFF2-40B4-BE49-F238E27FC236}">
                  <a16:creationId xmlns:a16="http://schemas.microsoft.com/office/drawing/2014/main" id="{6C45F920-5744-1B01-AE88-6C356D95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13232" y="4557879"/>
              <a:ext cx="265299" cy="265299"/>
            </a:xfrm>
            <a:prstGeom prst="rect">
              <a:avLst/>
            </a:prstGeom>
          </p:spPr>
        </p:pic>
      </p:grpSp>
      <p:pic>
        <p:nvPicPr>
          <p:cNvPr id="64" name="Image 63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6DEB8ACC-9E33-7F6E-8E27-5566DE9747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  <p:pic>
        <p:nvPicPr>
          <p:cNvPr id="3" name="Image 2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11B3C3CA-2E76-9605-A99F-B0171D7E08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3077335" y="3568660"/>
            <a:ext cx="489902" cy="602062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8CC7B431-A08F-7684-73B5-C5B771960A55}"/>
              </a:ext>
            </a:extLst>
          </p:cNvPr>
          <p:cNvGrpSpPr/>
          <p:nvPr/>
        </p:nvGrpSpPr>
        <p:grpSpPr>
          <a:xfrm>
            <a:off x="9037168" y="3464382"/>
            <a:ext cx="1002950" cy="810618"/>
            <a:chOff x="1687019" y="4498682"/>
            <a:chExt cx="490284" cy="361493"/>
          </a:xfrm>
        </p:grpSpPr>
        <p:pic>
          <p:nvPicPr>
            <p:cNvPr id="11" name="Image 10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65F3F34C-5E64-CAEE-A72E-EDC002F05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7019" y="4498682"/>
              <a:ext cx="490284" cy="361493"/>
            </a:xfrm>
            <a:prstGeom prst="rect">
              <a:avLst/>
            </a:prstGeom>
          </p:spPr>
        </p:pic>
        <p:pic>
          <p:nvPicPr>
            <p:cNvPr id="10" name="Graphique 9" descr="Fermer avec un remplissage uni">
              <a:extLst>
                <a:ext uri="{FF2B5EF4-FFF2-40B4-BE49-F238E27FC236}">
                  <a16:creationId xmlns:a16="http://schemas.microsoft.com/office/drawing/2014/main" id="{44264E02-528B-B9C8-8D5C-D9D0CA098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13232" y="4557879"/>
              <a:ext cx="265299" cy="265299"/>
            </a:xfrm>
            <a:prstGeom prst="rect">
              <a:avLst/>
            </a:prstGeom>
          </p:spPr>
        </p:pic>
      </p:grpSp>
      <p:pic>
        <p:nvPicPr>
          <p:cNvPr id="14" name="Image 1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8EEF799-93E7-6BAB-5413-C4525F8894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5666971" y="3568660"/>
            <a:ext cx="489902" cy="602062"/>
          </a:xfrm>
          <a:prstGeom prst="rect">
            <a:avLst/>
          </a:prstGeom>
        </p:spPr>
      </p:pic>
      <p:pic>
        <p:nvPicPr>
          <p:cNvPr id="15" name="Image 1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C10C5E72-DE88-8BBF-2301-DFC07367743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8117884" y="3568660"/>
            <a:ext cx="489902" cy="6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30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2F8097-620C-E396-806B-9A4327D6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927" y="2024048"/>
            <a:ext cx="4800627" cy="349866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8CA81F6-5739-5D2D-CFDD-9584C30CDDC7}"/>
              </a:ext>
            </a:extLst>
          </p:cNvPr>
          <p:cNvSpPr/>
          <p:nvPr/>
        </p:nvSpPr>
        <p:spPr>
          <a:xfrm>
            <a:off x="1116824" y="4439352"/>
            <a:ext cx="3471504" cy="879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pic>
        <p:nvPicPr>
          <p:cNvPr id="2" name="Image 1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60159642-1BBA-6CAF-6ED9-C8C310A8D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973568-A1C0-E813-2A34-6C0BB7DB7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414" y="2024048"/>
            <a:ext cx="4800625" cy="3783439"/>
          </a:xfrm>
          <a:prstGeom prst="rect">
            <a:avLst/>
          </a:prstGeom>
        </p:spPr>
      </p:pic>
      <p:pic>
        <p:nvPicPr>
          <p:cNvPr id="7" name="Image 6" descr="Une image contenant capture d’écran, Police, texte, Graphique&#10;&#10;Description générée automatiquement">
            <a:extLst>
              <a:ext uri="{FF2B5EF4-FFF2-40B4-BE49-F238E27FC236}">
                <a16:creationId xmlns:a16="http://schemas.microsoft.com/office/drawing/2014/main" id="{A4407237-165C-5823-D645-9AD037FDFC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127" r="6128" b="43795"/>
          <a:stretch/>
        </p:blipFill>
        <p:spPr>
          <a:xfrm>
            <a:off x="438276" y="2349197"/>
            <a:ext cx="893592" cy="367771"/>
          </a:xfrm>
          <a:prstGeom prst="rect">
            <a:avLst/>
          </a:prstGeom>
        </p:spPr>
      </p:pic>
      <p:pic>
        <p:nvPicPr>
          <p:cNvPr id="8" name="Image 7" descr="Une image contenant symbole, Police, conception&#10;&#10;Description générée automatiquement">
            <a:extLst>
              <a:ext uri="{FF2B5EF4-FFF2-40B4-BE49-F238E27FC236}">
                <a16:creationId xmlns:a16="http://schemas.microsoft.com/office/drawing/2014/main" id="{5EFC180D-BE7D-9D14-6335-D3E3FCBF1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14" y="2349197"/>
            <a:ext cx="354055" cy="341227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318BCBD-EABD-4C8A-08BE-D6E7EF745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53" y="1168599"/>
            <a:ext cx="867013" cy="63926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69E4D5F-FEBB-FFD5-79E6-3286B00D2894}"/>
              </a:ext>
            </a:extLst>
          </p:cNvPr>
          <p:cNvSpPr txBox="1"/>
          <p:nvPr/>
        </p:nvSpPr>
        <p:spPr>
          <a:xfrm>
            <a:off x="4091759" y="1298851"/>
            <a:ext cx="302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Apport =&gt;             ?</a:t>
            </a:r>
          </a:p>
        </p:txBody>
      </p:sp>
      <p:pic>
        <p:nvPicPr>
          <p:cNvPr id="26" name="Image 2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820E6CC-9286-53B8-0E6C-4B33F86F5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71" y="4517621"/>
            <a:ext cx="490284" cy="361493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835FE4CE-EDD7-22DC-F3D8-C050C781945E}"/>
              </a:ext>
            </a:extLst>
          </p:cNvPr>
          <p:cNvGrpSpPr/>
          <p:nvPr/>
        </p:nvGrpSpPr>
        <p:grpSpPr>
          <a:xfrm>
            <a:off x="1687019" y="4495192"/>
            <a:ext cx="606635" cy="473176"/>
            <a:chOff x="1086726" y="5280459"/>
            <a:chExt cx="606635" cy="473176"/>
          </a:xfrm>
        </p:grpSpPr>
        <p:pic>
          <p:nvPicPr>
            <p:cNvPr id="25" name="Image 24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0E9B89C9-7030-56D6-E36F-C43B9BAD3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726" y="5280459"/>
              <a:ext cx="490284" cy="361493"/>
            </a:xfrm>
            <a:prstGeom prst="rect">
              <a:avLst/>
            </a:prstGeom>
          </p:spPr>
        </p:pic>
        <p:pic>
          <p:nvPicPr>
            <p:cNvPr id="24" name="Graphique 23" descr="Pièces de puzzle avec un remplissage uni">
              <a:extLst>
                <a:ext uri="{FF2B5EF4-FFF2-40B4-BE49-F238E27FC236}">
                  <a16:creationId xmlns:a16="http://schemas.microsoft.com/office/drawing/2014/main" id="{37C2EEFC-5D67-A67E-35C7-D9687A31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1868" y="5392142"/>
              <a:ext cx="361493" cy="361493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996E9BE-32D3-5422-EA87-72415FEC5822}"/>
              </a:ext>
            </a:extLst>
          </p:cNvPr>
          <p:cNvGrpSpPr/>
          <p:nvPr/>
        </p:nvGrpSpPr>
        <p:grpSpPr>
          <a:xfrm>
            <a:off x="2592790" y="4495192"/>
            <a:ext cx="606635" cy="473176"/>
            <a:chOff x="1687019" y="4498682"/>
            <a:chExt cx="606635" cy="473176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4667C0CA-AB5C-C1E2-856E-CB5AB91D3457}"/>
                </a:ext>
              </a:extLst>
            </p:cNvPr>
            <p:cNvGrpSpPr/>
            <p:nvPr/>
          </p:nvGrpSpPr>
          <p:grpSpPr>
            <a:xfrm>
              <a:off x="1687019" y="4498682"/>
              <a:ext cx="606635" cy="473176"/>
              <a:chOff x="1086726" y="5280459"/>
              <a:chExt cx="606635" cy="473176"/>
            </a:xfrm>
          </p:grpSpPr>
          <p:pic>
            <p:nvPicPr>
              <p:cNvPr id="35" name="Image 34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7C6A8F64-5295-68CD-228B-644986F8F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726" y="5280459"/>
                <a:ext cx="490284" cy="361493"/>
              </a:xfrm>
              <a:prstGeom prst="rect">
                <a:avLst/>
              </a:prstGeom>
            </p:spPr>
          </p:pic>
          <p:pic>
            <p:nvPicPr>
              <p:cNvPr id="36" name="Graphique 35" descr="Pièces de puzzle avec un remplissage uni">
                <a:extLst>
                  <a:ext uri="{FF2B5EF4-FFF2-40B4-BE49-F238E27FC236}">
                    <a16:creationId xmlns:a16="http://schemas.microsoft.com/office/drawing/2014/main" id="{CA269B64-CCE5-9CF5-794F-82BFFDFAC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31868" y="5392142"/>
                <a:ext cx="361493" cy="361493"/>
              </a:xfrm>
              <a:prstGeom prst="rect">
                <a:avLst/>
              </a:prstGeom>
            </p:spPr>
          </p:pic>
        </p:grpSp>
        <p:pic>
          <p:nvPicPr>
            <p:cNvPr id="34" name="Graphique 33" descr="Fermer avec un remplissage uni">
              <a:extLst>
                <a:ext uri="{FF2B5EF4-FFF2-40B4-BE49-F238E27FC236}">
                  <a16:creationId xmlns:a16="http://schemas.microsoft.com/office/drawing/2014/main" id="{6C45F920-5744-1B01-AE88-6C356D95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3232" y="4557879"/>
              <a:ext cx="265299" cy="265299"/>
            </a:xfrm>
            <a:prstGeom prst="rect">
              <a:avLst/>
            </a:prstGeom>
          </p:spPr>
        </p:pic>
      </p:grpSp>
      <p:pic>
        <p:nvPicPr>
          <p:cNvPr id="37" name="Image 36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B29FD62-583C-E299-E27E-4B57C5E81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8" y="4551034"/>
            <a:ext cx="490284" cy="361493"/>
          </a:xfrm>
          <a:prstGeom prst="rect">
            <a:avLst/>
          </a:prstGeom>
        </p:spPr>
      </p:pic>
      <p:pic>
        <p:nvPicPr>
          <p:cNvPr id="39" name="Graphique 38" descr="Fermer avec un remplissage uni">
            <a:extLst>
              <a:ext uri="{FF2B5EF4-FFF2-40B4-BE49-F238E27FC236}">
                <a16:creationId xmlns:a16="http://schemas.microsoft.com/office/drawing/2014/main" id="{D3931EF9-A7AC-7FF6-876B-DDA999EC4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0420" y="4599131"/>
            <a:ext cx="265299" cy="26529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D8BB335-AD6D-FA1D-1FA3-E4BE6033E4B4}"/>
              </a:ext>
            </a:extLst>
          </p:cNvPr>
          <p:cNvSpPr/>
          <p:nvPr/>
        </p:nvSpPr>
        <p:spPr>
          <a:xfrm>
            <a:off x="6561344" y="4606875"/>
            <a:ext cx="3698495" cy="1026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269F8797-2F92-8409-1652-3EC07D308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45" y="4728915"/>
            <a:ext cx="490284" cy="361493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F74874B9-B816-3CB1-AB7E-4E84B4B75485}"/>
              </a:ext>
            </a:extLst>
          </p:cNvPr>
          <p:cNvGrpSpPr/>
          <p:nvPr/>
        </p:nvGrpSpPr>
        <p:grpSpPr>
          <a:xfrm>
            <a:off x="7358530" y="4673073"/>
            <a:ext cx="606635" cy="473176"/>
            <a:chOff x="1086726" y="5280459"/>
            <a:chExt cx="606635" cy="473176"/>
          </a:xfrm>
        </p:grpSpPr>
        <p:pic>
          <p:nvPicPr>
            <p:cNvPr id="43" name="Image 42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9EA56135-5A10-49E1-BC38-1D87D30F3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726" y="5280459"/>
              <a:ext cx="490284" cy="361493"/>
            </a:xfrm>
            <a:prstGeom prst="rect">
              <a:avLst/>
            </a:prstGeom>
          </p:spPr>
        </p:pic>
        <p:pic>
          <p:nvPicPr>
            <p:cNvPr id="44" name="Graphique 43" descr="Pièces de puzzle avec un remplissage uni">
              <a:extLst>
                <a:ext uri="{FF2B5EF4-FFF2-40B4-BE49-F238E27FC236}">
                  <a16:creationId xmlns:a16="http://schemas.microsoft.com/office/drawing/2014/main" id="{FAB45BA3-72AF-9C5E-37E2-BAC355A7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1868" y="5392142"/>
              <a:ext cx="361493" cy="361493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FA62415-B10A-1308-69A0-D62896773FA2}"/>
              </a:ext>
            </a:extLst>
          </p:cNvPr>
          <p:cNvGrpSpPr/>
          <p:nvPr/>
        </p:nvGrpSpPr>
        <p:grpSpPr>
          <a:xfrm>
            <a:off x="8264301" y="4673073"/>
            <a:ext cx="606635" cy="473176"/>
            <a:chOff x="1687019" y="4498682"/>
            <a:chExt cx="606635" cy="473176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A168C1C-2FA0-E02B-18D7-5F24E4B5DF3D}"/>
                </a:ext>
              </a:extLst>
            </p:cNvPr>
            <p:cNvGrpSpPr/>
            <p:nvPr/>
          </p:nvGrpSpPr>
          <p:grpSpPr>
            <a:xfrm>
              <a:off x="1687019" y="4498682"/>
              <a:ext cx="606635" cy="473176"/>
              <a:chOff x="1086726" y="5280459"/>
              <a:chExt cx="606635" cy="473176"/>
            </a:xfrm>
          </p:grpSpPr>
          <p:pic>
            <p:nvPicPr>
              <p:cNvPr id="48" name="Image 47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FC56568A-3795-C96F-D24E-92196CDE2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726" y="5280459"/>
                <a:ext cx="490284" cy="361493"/>
              </a:xfrm>
              <a:prstGeom prst="rect">
                <a:avLst/>
              </a:prstGeom>
            </p:spPr>
          </p:pic>
          <p:pic>
            <p:nvPicPr>
              <p:cNvPr id="49" name="Graphique 48" descr="Pièces de puzzle avec un remplissage uni">
                <a:extLst>
                  <a:ext uri="{FF2B5EF4-FFF2-40B4-BE49-F238E27FC236}">
                    <a16:creationId xmlns:a16="http://schemas.microsoft.com/office/drawing/2014/main" id="{4581C501-48C4-A02E-CA2D-CA6C4B677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31868" y="5392142"/>
                <a:ext cx="361493" cy="361493"/>
              </a:xfrm>
              <a:prstGeom prst="rect">
                <a:avLst/>
              </a:prstGeom>
            </p:spPr>
          </p:pic>
        </p:grpSp>
        <p:pic>
          <p:nvPicPr>
            <p:cNvPr id="47" name="Graphique 46" descr="Fermer avec un remplissage uni">
              <a:extLst>
                <a:ext uri="{FF2B5EF4-FFF2-40B4-BE49-F238E27FC236}">
                  <a16:creationId xmlns:a16="http://schemas.microsoft.com/office/drawing/2014/main" id="{9C73099F-D02D-905E-ACB3-049FB3F2F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3232" y="4557879"/>
              <a:ext cx="265299" cy="265299"/>
            </a:xfrm>
            <a:prstGeom prst="rect">
              <a:avLst/>
            </a:prstGeom>
          </p:spPr>
        </p:pic>
      </p:grpSp>
      <p:pic>
        <p:nvPicPr>
          <p:cNvPr id="50" name="Image 4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B3682D55-A005-75A5-47E1-D4FD46EB6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39" y="4728915"/>
            <a:ext cx="490284" cy="361493"/>
          </a:xfrm>
          <a:prstGeom prst="rect">
            <a:avLst/>
          </a:prstGeom>
        </p:spPr>
      </p:pic>
      <p:pic>
        <p:nvPicPr>
          <p:cNvPr id="51" name="Graphique 50" descr="Fermer avec un remplissage uni">
            <a:extLst>
              <a:ext uri="{FF2B5EF4-FFF2-40B4-BE49-F238E27FC236}">
                <a16:creationId xmlns:a16="http://schemas.microsoft.com/office/drawing/2014/main" id="{E2E45C75-3196-AE41-6C8D-2DD3A9AE90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91931" y="4777012"/>
            <a:ext cx="265299" cy="265299"/>
          </a:xfrm>
          <a:prstGeom prst="rect">
            <a:avLst/>
          </a:prstGeom>
        </p:spPr>
      </p:pic>
      <p:sp>
        <p:nvSpPr>
          <p:cNvPr id="52" name="Ellipse 51">
            <a:extLst>
              <a:ext uri="{FF2B5EF4-FFF2-40B4-BE49-F238E27FC236}">
                <a16:creationId xmlns:a16="http://schemas.microsoft.com/office/drawing/2014/main" id="{7C25E04E-99F4-BB27-75B6-33515891EF67}"/>
              </a:ext>
            </a:extLst>
          </p:cNvPr>
          <p:cNvSpPr/>
          <p:nvPr/>
        </p:nvSpPr>
        <p:spPr>
          <a:xfrm>
            <a:off x="3283860" y="2801257"/>
            <a:ext cx="686983" cy="227949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7E667B69-555E-E162-B1A6-1937584856CC}"/>
              </a:ext>
            </a:extLst>
          </p:cNvPr>
          <p:cNvSpPr/>
          <p:nvPr/>
        </p:nvSpPr>
        <p:spPr>
          <a:xfrm>
            <a:off x="8754585" y="1937657"/>
            <a:ext cx="924853" cy="33812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Image 63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6DEB8ACC-9E33-7F6E-8E27-5566DE9747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814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2F8097-620C-E396-806B-9A4327D6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927" y="2024048"/>
            <a:ext cx="4800627" cy="349866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8CA81F6-5739-5D2D-CFDD-9584C30CDDC7}"/>
              </a:ext>
            </a:extLst>
          </p:cNvPr>
          <p:cNvSpPr/>
          <p:nvPr/>
        </p:nvSpPr>
        <p:spPr>
          <a:xfrm>
            <a:off x="1116824" y="4439352"/>
            <a:ext cx="3471504" cy="879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pic>
        <p:nvPicPr>
          <p:cNvPr id="2" name="Image 1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60159642-1BBA-6CAF-6ED9-C8C310A8D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973568-A1C0-E813-2A34-6C0BB7DB7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414" y="2024048"/>
            <a:ext cx="4800625" cy="3783439"/>
          </a:xfrm>
          <a:prstGeom prst="rect">
            <a:avLst/>
          </a:prstGeom>
        </p:spPr>
      </p:pic>
      <p:pic>
        <p:nvPicPr>
          <p:cNvPr id="7" name="Image 6" descr="Une image contenant capture d’écran, Police, texte, Graphique&#10;&#10;Description générée automatiquement">
            <a:extLst>
              <a:ext uri="{FF2B5EF4-FFF2-40B4-BE49-F238E27FC236}">
                <a16:creationId xmlns:a16="http://schemas.microsoft.com/office/drawing/2014/main" id="{A4407237-165C-5823-D645-9AD037FDFC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127" r="6128" b="43795"/>
          <a:stretch/>
        </p:blipFill>
        <p:spPr>
          <a:xfrm>
            <a:off x="438276" y="2349197"/>
            <a:ext cx="893592" cy="367771"/>
          </a:xfrm>
          <a:prstGeom prst="rect">
            <a:avLst/>
          </a:prstGeom>
        </p:spPr>
      </p:pic>
      <p:pic>
        <p:nvPicPr>
          <p:cNvPr id="8" name="Image 7" descr="Une image contenant symbole, Police, conception&#10;&#10;Description générée automatiquement">
            <a:extLst>
              <a:ext uri="{FF2B5EF4-FFF2-40B4-BE49-F238E27FC236}">
                <a16:creationId xmlns:a16="http://schemas.microsoft.com/office/drawing/2014/main" id="{5EFC180D-BE7D-9D14-6335-D3E3FCBF1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14" y="2349197"/>
            <a:ext cx="354055" cy="341227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318BCBD-EABD-4C8A-08BE-D6E7EF745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53" y="1168599"/>
            <a:ext cx="867013" cy="63926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69E4D5F-FEBB-FFD5-79E6-3286B00D2894}"/>
              </a:ext>
            </a:extLst>
          </p:cNvPr>
          <p:cNvSpPr txBox="1"/>
          <p:nvPr/>
        </p:nvSpPr>
        <p:spPr>
          <a:xfrm>
            <a:off x="4091759" y="1298851"/>
            <a:ext cx="302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Apport =&gt;             ?</a:t>
            </a:r>
          </a:p>
        </p:txBody>
      </p:sp>
      <p:pic>
        <p:nvPicPr>
          <p:cNvPr id="26" name="Image 2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820E6CC-9286-53B8-0E6C-4B33F86F5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71" y="4517621"/>
            <a:ext cx="490284" cy="361493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835FE4CE-EDD7-22DC-F3D8-C050C781945E}"/>
              </a:ext>
            </a:extLst>
          </p:cNvPr>
          <p:cNvGrpSpPr/>
          <p:nvPr/>
        </p:nvGrpSpPr>
        <p:grpSpPr>
          <a:xfrm>
            <a:off x="1687019" y="4495192"/>
            <a:ext cx="606635" cy="473176"/>
            <a:chOff x="1086726" y="5280459"/>
            <a:chExt cx="606635" cy="473176"/>
          </a:xfrm>
        </p:grpSpPr>
        <p:pic>
          <p:nvPicPr>
            <p:cNvPr id="25" name="Image 24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0E9B89C9-7030-56D6-E36F-C43B9BAD3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726" y="5280459"/>
              <a:ext cx="490284" cy="361493"/>
            </a:xfrm>
            <a:prstGeom prst="rect">
              <a:avLst/>
            </a:prstGeom>
          </p:spPr>
        </p:pic>
        <p:pic>
          <p:nvPicPr>
            <p:cNvPr id="24" name="Graphique 23" descr="Pièces de puzzle avec un remplissage uni">
              <a:extLst>
                <a:ext uri="{FF2B5EF4-FFF2-40B4-BE49-F238E27FC236}">
                  <a16:creationId xmlns:a16="http://schemas.microsoft.com/office/drawing/2014/main" id="{37C2EEFC-5D67-A67E-35C7-D9687A31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1868" y="5392142"/>
              <a:ext cx="361493" cy="361493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996E9BE-32D3-5422-EA87-72415FEC5822}"/>
              </a:ext>
            </a:extLst>
          </p:cNvPr>
          <p:cNvGrpSpPr/>
          <p:nvPr/>
        </p:nvGrpSpPr>
        <p:grpSpPr>
          <a:xfrm>
            <a:off x="2592790" y="4495192"/>
            <a:ext cx="606635" cy="473176"/>
            <a:chOff x="1687019" y="4498682"/>
            <a:chExt cx="606635" cy="473176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4667C0CA-AB5C-C1E2-856E-CB5AB91D3457}"/>
                </a:ext>
              </a:extLst>
            </p:cNvPr>
            <p:cNvGrpSpPr/>
            <p:nvPr/>
          </p:nvGrpSpPr>
          <p:grpSpPr>
            <a:xfrm>
              <a:off x="1687019" y="4498682"/>
              <a:ext cx="606635" cy="473176"/>
              <a:chOff x="1086726" y="5280459"/>
              <a:chExt cx="606635" cy="473176"/>
            </a:xfrm>
          </p:grpSpPr>
          <p:pic>
            <p:nvPicPr>
              <p:cNvPr id="35" name="Image 34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7C6A8F64-5295-68CD-228B-644986F8F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726" y="5280459"/>
                <a:ext cx="490284" cy="361493"/>
              </a:xfrm>
              <a:prstGeom prst="rect">
                <a:avLst/>
              </a:prstGeom>
            </p:spPr>
          </p:pic>
          <p:pic>
            <p:nvPicPr>
              <p:cNvPr id="36" name="Graphique 35" descr="Pièces de puzzle avec un remplissage uni">
                <a:extLst>
                  <a:ext uri="{FF2B5EF4-FFF2-40B4-BE49-F238E27FC236}">
                    <a16:creationId xmlns:a16="http://schemas.microsoft.com/office/drawing/2014/main" id="{CA269B64-CCE5-9CF5-794F-82BFFDFAC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31868" y="5392142"/>
                <a:ext cx="361493" cy="361493"/>
              </a:xfrm>
              <a:prstGeom prst="rect">
                <a:avLst/>
              </a:prstGeom>
            </p:spPr>
          </p:pic>
        </p:grpSp>
        <p:pic>
          <p:nvPicPr>
            <p:cNvPr id="34" name="Graphique 33" descr="Fermer avec un remplissage uni">
              <a:extLst>
                <a:ext uri="{FF2B5EF4-FFF2-40B4-BE49-F238E27FC236}">
                  <a16:creationId xmlns:a16="http://schemas.microsoft.com/office/drawing/2014/main" id="{6C45F920-5744-1B01-AE88-6C356D95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3232" y="4557879"/>
              <a:ext cx="265299" cy="265299"/>
            </a:xfrm>
            <a:prstGeom prst="rect">
              <a:avLst/>
            </a:prstGeom>
          </p:spPr>
        </p:pic>
      </p:grpSp>
      <p:pic>
        <p:nvPicPr>
          <p:cNvPr id="37" name="Image 36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B29FD62-583C-E299-E27E-4B57C5E81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8" y="4551034"/>
            <a:ext cx="490284" cy="361493"/>
          </a:xfrm>
          <a:prstGeom prst="rect">
            <a:avLst/>
          </a:prstGeom>
        </p:spPr>
      </p:pic>
      <p:pic>
        <p:nvPicPr>
          <p:cNvPr id="39" name="Graphique 38" descr="Fermer avec un remplissage uni">
            <a:extLst>
              <a:ext uri="{FF2B5EF4-FFF2-40B4-BE49-F238E27FC236}">
                <a16:creationId xmlns:a16="http://schemas.microsoft.com/office/drawing/2014/main" id="{D3931EF9-A7AC-7FF6-876B-DDA999EC4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0420" y="4599131"/>
            <a:ext cx="265299" cy="26529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D8BB335-AD6D-FA1D-1FA3-E4BE6033E4B4}"/>
              </a:ext>
            </a:extLst>
          </p:cNvPr>
          <p:cNvSpPr/>
          <p:nvPr/>
        </p:nvSpPr>
        <p:spPr>
          <a:xfrm>
            <a:off x="6561344" y="4606875"/>
            <a:ext cx="3698495" cy="1026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269F8797-2F92-8409-1652-3EC07D308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45" y="4728915"/>
            <a:ext cx="490284" cy="361493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F74874B9-B816-3CB1-AB7E-4E84B4B75485}"/>
              </a:ext>
            </a:extLst>
          </p:cNvPr>
          <p:cNvGrpSpPr/>
          <p:nvPr/>
        </p:nvGrpSpPr>
        <p:grpSpPr>
          <a:xfrm>
            <a:off x="7358530" y="4673073"/>
            <a:ext cx="606635" cy="473176"/>
            <a:chOff x="1086726" y="5280459"/>
            <a:chExt cx="606635" cy="473176"/>
          </a:xfrm>
        </p:grpSpPr>
        <p:pic>
          <p:nvPicPr>
            <p:cNvPr id="43" name="Image 42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9EA56135-5A10-49E1-BC38-1D87D30F3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726" y="5280459"/>
              <a:ext cx="490284" cy="361493"/>
            </a:xfrm>
            <a:prstGeom prst="rect">
              <a:avLst/>
            </a:prstGeom>
          </p:spPr>
        </p:pic>
        <p:pic>
          <p:nvPicPr>
            <p:cNvPr id="44" name="Graphique 43" descr="Pièces de puzzle avec un remplissage uni">
              <a:extLst>
                <a:ext uri="{FF2B5EF4-FFF2-40B4-BE49-F238E27FC236}">
                  <a16:creationId xmlns:a16="http://schemas.microsoft.com/office/drawing/2014/main" id="{FAB45BA3-72AF-9C5E-37E2-BAC355A7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1868" y="5392142"/>
              <a:ext cx="361493" cy="361493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FA62415-B10A-1308-69A0-D62896773FA2}"/>
              </a:ext>
            </a:extLst>
          </p:cNvPr>
          <p:cNvGrpSpPr/>
          <p:nvPr/>
        </p:nvGrpSpPr>
        <p:grpSpPr>
          <a:xfrm>
            <a:off x="8264301" y="4673073"/>
            <a:ext cx="606635" cy="473176"/>
            <a:chOff x="1687019" y="4498682"/>
            <a:chExt cx="606635" cy="473176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A168C1C-2FA0-E02B-18D7-5F24E4B5DF3D}"/>
                </a:ext>
              </a:extLst>
            </p:cNvPr>
            <p:cNvGrpSpPr/>
            <p:nvPr/>
          </p:nvGrpSpPr>
          <p:grpSpPr>
            <a:xfrm>
              <a:off x="1687019" y="4498682"/>
              <a:ext cx="606635" cy="473176"/>
              <a:chOff x="1086726" y="5280459"/>
              <a:chExt cx="606635" cy="473176"/>
            </a:xfrm>
          </p:grpSpPr>
          <p:pic>
            <p:nvPicPr>
              <p:cNvPr id="48" name="Image 47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FC56568A-3795-C96F-D24E-92196CDE2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726" y="5280459"/>
                <a:ext cx="490284" cy="361493"/>
              </a:xfrm>
              <a:prstGeom prst="rect">
                <a:avLst/>
              </a:prstGeom>
            </p:spPr>
          </p:pic>
          <p:pic>
            <p:nvPicPr>
              <p:cNvPr id="49" name="Graphique 48" descr="Pièces de puzzle avec un remplissage uni">
                <a:extLst>
                  <a:ext uri="{FF2B5EF4-FFF2-40B4-BE49-F238E27FC236}">
                    <a16:creationId xmlns:a16="http://schemas.microsoft.com/office/drawing/2014/main" id="{4581C501-48C4-A02E-CA2D-CA6C4B677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31868" y="5392142"/>
                <a:ext cx="361493" cy="361493"/>
              </a:xfrm>
              <a:prstGeom prst="rect">
                <a:avLst/>
              </a:prstGeom>
            </p:spPr>
          </p:pic>
        </p:grpSp>
        <p:pic>
          <p:nvPicPr>
            <p:cNvPr id="47" name="Graphique 46" descr="Fermer avec un remplissage uni">
              <a:extLst>
                <a:ext uri="{FF2B5EF4-FFF2-40B4-BE49-F238E27FC236}">
                  <a16:creationId xmlns:a16="http://schemas.microsoft.com/office/drawing/2014/main" id="{9C73099F-D02D-905E-ACB3-049FB3F2F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3232" y="4557879"/>
              <a:ext cx="265299" cy="265299"/>
            </a:xfrm>
            <a:prstGeom prst="rect">
              <a:avLst/>
            </a:prstGeom>
          </p:spPr>
        </p:pic>
      </p:grpSp>
      <p:pic>
        <p:nvPicPr>
          <p:cNvPr id="50" name="Image 4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B3682D55-A005-75A5-47E1-D4FD46EB6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39" y="4728915"/>
            <a:ext cx="490284" cy="361493"/>
          </a:xfrm>
          <a:prstGeom prst="rect">
            <a:avLst/>
          </a:prstGeom>
        </p:spPr>
      </p:pic>
      <p:pic>
        <p:nvPicPr>
          <p:cNvPr id="51" name="Graphique 50" descr="Fermer avec un remplissage uni">
            <a:extLst>
              <a:ext uri="{FF2B5EF4-FFF2-40B4-BE49-F238E27FC236}">
                <a16:creationId xmlns:a16="http://schemas.microsoft.com/office/drawing/2014/main" id="{E2E45C75-3196-AE41-6C8D-2DD3A9AE90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91931" y="4777012"/>
            <a:ext cx="265299" cy="265299"/>
          </a:xfrm>
          <a:prstGeom prst="rect">
            <a:avLst/>
          </a:prstGeom>
        </p:spPr>
      </p:pic>
      <p:grpSp>
        <p:nvGrpSpPr>
          <p:cNvPr id="56" name="Groupe 55">
            <a:extLst>
              <a:ext uri="{FF2B5EF4-FFF2-40B4-BE49-F238E27FC236}">
                <a16:creationId xmlns:a16="http://schemas.microsoft.com/office/drawing/2014/main" id="{2FF8BE1F-F452-C0FF-305B-0B5322D80E50}"/>
              </a:ext>
            </a:extLst>
          </p:cNvPr>
          <p:cNvGrpSpPr/>
          <p:nvPr/>
        </p:nvGrpSpPr>
        <p:grpSpPr>
          <a:xfrm>
            <a:off x="5181006" y="4909661"/>
            <a:ext cx="1643023" cy="1332545"/>
            <a:chOff x="5181006" y="4909661"/>
            <a:chExt cx="1643023" cy="1332545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50814ACB-E403-BE12-93C9-56BB0D42D2F1}"/>
                </a:ext>
              </a:extLst>
            </p:cNvPr>
            <p:cNvGrpSpPr/>
            <p:nvPr/>
          </p:nvGrpSpPr>
          <p:grpSpPr>
            <a:xfrm>
              <a:off x="5347916" y="4909661"/>
              <a:ext cx="1213428" cy="1332545"/>
              <a:chOff x="5198518" y="4895701"/>
              <a:chExt cx="1213428" cy="1332545"/>
            </a:xfrm>
          </p:grpSpPr>
          <p:pic>
            <p:nvPicPr>
              <p:cNvPr id="62" name="Graphique 61" descr="Chronomètre 33% avec un remplissage uni">
                <a:extLst>
                  <a:ext uri="{FF2B5EF4-FFF2-40B4-BE49-F238E27FC236}">
                    <a16:creationId xmlns:a16="http://schemas.microsoft.com/office/drawing/2014/main" id="{81D0B1F2-B2CF-078E-B0A3-749B9E7DD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21229" y="4895701"/>
                <a:ext cx="646787" cy="646787"/>
              </a:xfrm>
              <a:prstGeom prst="rect">
                <a:avLst/>
              </a:prstGeom>
            </p:spPr>
          </p:pic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83A0D926-DE91-E188-5551-B11E9A60F0F8}"/>
                  </a:ext>
                </a:extLst>
              </p:cNvPr>
              <p:cNvSpPr txBox="1"/>
              <p:nvPr/>
            </p:nvSpPr>
            <p:spPr>
              <a:xfrm>
                <a:off x="5198518" y="5304916"/>
                <a:ext cx="12134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5400" b="1" dirty="0"/>
                  <a:t>&lt;</a:t>
                </a:r>
              </a:p>
            </p:txBody>
          </p:sp>
        </p:grpSp>
        <p:pic>
          <p:nvPicPr>
            <p:cNvPr id="58" name="Image 57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33386092-D07A-EDC2-3103-EA91E591D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006" y="5684844"/>
              <a:ext cx="490284" cy="361493"/>
            </a:xfrm>
            <a:prstGeom prst="rect">
              <a:avLst/>
            </a:prstGeom>
          </p:spPr>
        </p:pic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A0AC0A12-94F4-3A05-215F-075115835C7E}"/>
                </a:ext>
              </a:extLst>
            </p:cNvPr>
            <p:cNvGrpSpPr/>
            <p:nvPr/>
          </p:nvGrpSpPr>
          <p:grpSpPr>
            <a:xfrm>
              <a:off x="6217394" y="5657047"/>
              <a:ext cx="606635" cy="473176"/>
              <a:chOff x="1086726" y="5280459"/>
              <a:chExt cx="606635" cy="473176"/>
            </a:xfrm>
          </p:grpSpPr>
          <p:pic>
            <p:nvPicPr>
              <p:cNvPr id="60" name="Image 59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509D0B2F-ECA8-D617-18AE-4B11C9F5D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726" y="5280459"/>
                <a:ext cx="490284" cy="361493"/>
              </a:xfrm>
              <a:prstGeom prst="rect">
                <a:avLst/>
              </a:prstGeom>
            </p:spPr>
          </p:pic>
          <p:pic>
            <p:nvPicPr>
              <p:cNvPr id="61" name="Graphique 60" descr="Pièces de puzzle avec un remplissage uni">
                <a:extLst>
                  <a:ext uri="{FF2B5EF4-FFF2-40B4-BE49-F238E27FC236}">
                    <a16:creationId xmlns:a16="http://schemas.microsoft.com/office/drawing/2014/main" id="{33A9657E-6ACA-A3F0-17C3-F00B8D6C8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31868" y="5392142"/>
                <a:ext cx="361493" cy="361493"/>
              </a:xfrm>
              <a:prstGeom prst="rect">
                <a:avLst/>
              </a:prstGeom>
            </p:spPr>
          </p:pic>
        </p:grpSp>
      </p:grpSp>
      <p:pic>
        <p:nvPicPr>
          <p:cNvPr id="64" name="Image 63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6DEB8ACC-9E33-7F6E-8E27-5566DE9747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11B54F66-475A-EF2E-58A3-2547F43A5F89}"/>
              </a:ext>
            </a:extLst>
          </p:cNvPr>
          <p:cNvSpPr/>
          <p:nvPr/>
        </p:nvSpPr>
        <p:spPr>
          <a:xfrm>
            <a:off x="3283860" y="2801257"/>
            <a:ext cx="686983" cy="227949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CD6C3CA-15A2-9368-70E5-574EE5E86D1F}"/>
              </a:ext>
            </a:extLst>
          </p:cNvPr>
          <p:cNvSpPr/>
          <p:nvPr/>
        </p:nvSpPr>
        <p:spPr>
          <a:xfrm>
            <a:off x="8754585" y="1937657"/>
            <a:ext cx="924853" cy="33812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4086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681254A-1027-205C-484C-29CFF6C804A6}"/>
              </a:ext>
            </a:extLst>
          </p:cNvPr>
          <p:cNvGrpSpPr/>
          <p:nvPr/>
        </p:nvGrpSpPr>
        <p:grpSpPr>
          <a:xfrm>
            <a:off x="354844" y="2798566"/>
            <a:ext cx="6216553" cy="2734824"/>
            <a:chOff x="832515" y="1510742"/>
            <a:chExt cx="9190527" cy="397640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5FDBF22-794C-1B00-B747-C0F501258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2515" y="1510742"/>
              <a:ext cx="9190527" cy="3976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E2AC25-46B1-E963-9F54-E9CEC9434992}"/>
                </a:ext>
              </a:extLst>
            </p:cNvPr>
            <p:cNvSpPr/>
            <p:nvPr/>
          </p:nvSpPr>
          <p:spPr>
            <a:xfrm>
              <a:off x="975814" y="2571718"/>
              <a:ext cx="3138985" cy="256292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D0F66E7F-ABDA-F20F-A823-349570362899}"/>
              </a:ext>
            </a:extLst>
          </p:cNvPr>
          <p:cNvSpPr txBox="1"/>
          <p:nvPr/>
        </p:nvSpPr>
        <p:spPr>
          <a:xfrm>
            <a:off x="4904437" y="1376624"/>
            <a:ext cx="238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Feature importance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54DF23E-187F-2D99-2742-F667D6350995}"/>
              </a:ext>
            </a:extLst>
          </p:cNvPr>
          <p:cNvSpPr txBox="1"/>
          <p:nvPr/>
        </p:nvSpPr>
        <p:spPr>
          <a:xfrm>
            <a:off x="2575010" y="2076117"/>
            <a:ext cx="238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Globale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39C0D85-F6E0-5DE6-49D2-29790AE5DFEB}"/>
              </a:ext>
            </a:extLst>
          </p:cNvPr>
          <p:cNvSpPr txBox="1"/>
          <p:nvPr/>
        </p:nvSpPr>
        <p:spPr>
          <a:xfrm>
            <a:off x="7544829" y="2042571"/>
            <a:ext cx="12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Locale</a:t>
            </a: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A7E30A6F-1833-5C2B-B23B-7DD6FC86E523}"/>
              </a:ext>
            </a:extLst>
          </p:cNvPr>
          <p:cNvSpPr/>
          <p:nvPr/>
        </p:nvSpPr>
        <p:spPr>
          <a:xfrm rot="3010692">
            <a:off x="4449202" y="1665742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499352A0-5446-81D9-DDC2-C8A7A6B1F5C6}"/>
              </a:ext>
            </a:extLst>
          </p:cNvPr>
          <p:cNvSpPr/>
          <p:nvPr/>
        </p:nvSpPr>
        <p:spPr>
          <a:xfrm rot="18555369">
            <a:off x="7376156" y="1664626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A10DE7BA-7BD5-7373-421B-E6CF52F00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E10C4FD-FAC4-13B8-000E-4727B0B52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9215" y="3160356"/>
            <a:ext cx="3362558" cy="1362524"/>
          </a:xfrm>
          <a:prstGeom prst="rect">
            <a:avLst/>
          </a:prstGeom>
        </p:spPr>
      </p:pic>
      <p:pic>
        <p:nvPicPr>
          <p:cNvPr id="7" name="Image 6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C7D3A668-67CE-8998-ED03-4420C2D3E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85" y="3614375"/>
            <a:ext cx="858944" cy="6851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291342-EC7E-3230-D176-A6AD1CB75876}"/>
              </a:ext>
            </a:extLst>
          </p:cNvPr>
          <p:cNvSpPr/>
          <p:nvPr/>
        </p:nvSpPr>
        <p:spPr>
          <a:xfrm>
            <a:off x="1331868" y="3048405"/>
            <a:ext cx="2854839" cy="15925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ADE30-9814-9FEE-F5D5-3C41817926F0}"/>
              </a:ext>
            </a:extLst>
          </p:cNvPr>
          <p:cNvSpPr/>
          <p:nvPr/>
        </p:nvSpPr>
        <p:spPr>
          <a:xfrm>
            <a:off x="8696472" y="3765818"/>
            <a:ext cx="2585301" cy="20384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EA9F13ED-E965-B10C-1EC5-E45C066F74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12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44B85AD2-AFBF-3DCF-494B-58E59E2AFAEB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dirty="0">
                <a:solidFill>
                  <a:srgbClr val="424242"/>
                </a:solidFill>
              </a:rPr>
              <a:t>Modèle de prédiction – </a:t>
            </a:r>
            <a:r>
              <a:rPr lang="fr-FR" sz="4000" b="1" dirty="0">
                <a:solidFill>
                  <a:srgbClr val="424242"/>
                </a:solidFill>
              </a:rPr>
              <a:t>Energie totale</a:t>
            </a:r>
          </a:p>
        </p:txBody>
      </p:sp>
      <p:pic>
        <p:nvPicPr>
          <p:cNvPr id="3" name="Image 2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A10DE7BA-7BD5-7373-421B-E6CF52F00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91440900-5A44-19F4-90EC-A62C5CEC66C7}"/>
              </a:ext>
            </a:extLst>
          </p:cNvPr>
          <p:cNvGrpSpPr/>
          <p:nvPr/>
        </p:nvGrpSpPr>
        <p:grpSpPr>
          <a:xfrm>
            <a:off x="2351221" y="1686219"/>
            <a:ext cx="8020050" cy="4457700"/>
            <a:chOff x="2351221" y="1604998"/>
            <a:chExt cx="8020050" cy="44577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6884C1B-2D4E-7FF0-7415-E7F8FCFB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51221" y="1604998"/>
              <a:ext cx="8020050" cy="44577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54DF23E-187F-2D99-2742-F667D6350995}"/>
                </a:ext>
              </a:extLst>
            </p:cNvPr>
            <p:cNvSpPr txBox="1"/>
            <p:nvPr/>
          </p:nvSpPr>
          <p:spPr>
            <a:xfrm>
              <a:off x="8681247" y="2709824"/>
              <a:ext cx="7291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≈10%</a:t>
              </a:r>
            </a:p>
          </p:txBody>
        </p:sp>
        <p:sp>
          <p:nvSpPr>
            <p:cNvPr id="6" name="Flèche : double flèche verticale 5">
              <a:extLst>
                <a:ext uri="{FF2B5EF4-FFF2-40B4-BE49-F238E27FC236}">
                  <a16:creationId xmlns:a16="http://schemas.microsoft.com/office/drawing/2014/main" id="{501B9ADB-2FA6-EF5F-DB6E-815D24D1E6D5}"/>
                </a:ext>
              </a:extLst>
            </p:cNvPr>
            <p:cNvSpPr/>
            <p:nvPr/>
          </p:nvSpPr>
          <p:spPr>
            <a:xfrm>
              <a:off x="8368845" y="2555953"/>
              <a:ext cx="188464" cy="677075"/>
            </a:xfrm>
            <a:prstGeom prst="up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C40AB451-D178-B69F-E3DB-D40F2AB4EF09}"/>
                </a:ext>
              </a:extLst>
            </p:cNvPr>
            <p:cNvCxnSpPr>
              <a:cxnSpLocks/>
            </p:cNvCxnSpPr>
            <p:nvPr/>
          </p:nvCxnSpPr>
          <p:spPr>
            <a:xfrm>
              <a:off x="7720397" y="2234867"/>
              <a:ext cx="0" cy="13192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 2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809F21F2-8CEC-547E-38C6-1DD82A3A4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204" y="402184"/>
            <a:ext cx="533506" cy="59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3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597159" y="1418252"/>
            <a:ext cx="10649339" cy="491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exploratoires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Feature engineering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Modèle de prédiction - Energie totale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Modèle de prédiction - Emission CO</a:t>
            </a:r>
            <a:r>
              <a:rPr lang="fr-FR" sz="1800" baseline="-25000" dirty="0">
                <a:solidFill>
                  <a:srgbClr val="424242"/>
                </a:solidFill>
                <a:latin typeface="Nunito-Regular"/>
              </a:rPr>
              <a:t>2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13022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597159" y="1418252"/>
            <a:ext cx="10649339" cy="491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exploratoires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Feature engineering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Modèle de prédiction - Energie totale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VII – Modèle de prédiction - Emission CO</a:t>
            </a:r>
            <a:r>
              <a:rPr lang="fr-FR" sz="1800" b="1" baseline="-25000" dirty="0">
                <a:solidFill>
                  <a:srgbClr val="424242"/>
                </a:solidFill>
                <a:latin typeface="Nunito-Regular"/>
              </a:rPr>
              <a:t>2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747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9DE9895C-C071-69D9-83C7-F0ACCCBDC546}"/>
              </a:ext>
            </a:extLst>
          </p:cNvPr>
          <p:cNvSpPr txBox="1"/>
          <p:nvPr/>
        </p:nvSpPr>
        <p:spPr>
          <a:xfrm>
            <a:off x="433417" y="2872192"/>
            <a:ext cx="1361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Dummy regressor</a:t>
            </a:r>
          </a:p>
          <a:p>
            <a:pPr algn="ctr"/>
            <a:r>
              <a:rPr lang="fr-FR" sz="1400" dirty="0"/>
              <a:t>(</a:t>
            </a:r>
            <a:r>
              <a:rPr lang="fr-FR" sz="1400" i="1" dirty="0"/>
              <a:t>moyenne</a:t>
            </a:r>
            <a:r>
              <a:rPr lang="fr-FR" sz="1400" dirty="0"/>
              <a:t>)</a:t>
            </a:r>
          </a:p>
        </p:txBody>
      </p:sp>
      <p:pic>
        <p:nvPicPr>
          <p:cNvPr id="4" name="Image 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380641A-0224-2368-EADC-5F982A5E6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0" t="18712" r="64907" b="40874"/>
          <a:stretch/>
        </p:blipFill>
        <p:spPr>
          <a:xfrm>
            <a:off x="692527" y="1630784"/>
            <a:ext cx="888446" cy="1080000"/>
          </a:xfrm>
          <a:prstGeom prst="rect">
            <a:avLst/>
          </a:prstGeom>
        </p:spPr>
      </p:pic>
      <p:pic>
        <p:nvPicPr>
          <p:cNvPr id="7" name="Image 6" descr="Une image contenant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8C4604ED-E06B-F4A3-43C3-DCFA570A38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t="6506" r="3741" b="9726"/>
          <a:stretch/>
        </p:blipFill>
        <p:spPr>
          <a:xfrm>
            <a:off x="4685795" y="1630784"/>
            <a:ext cx="1552198" cy="1080000"/>
          </a:xfrm>
          <a:prstGeom prst="rect">
            <a:avLst/>
          </a:prstGeom>
        </p:spPr>
      </p:pic>
      <p:pic>
        <p:nvPicPr>
          <p:cNvPr id="14" name="Image 13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D9C30B1B-6270-B1E2-149E-9125E2F03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564" y="1810784"/>
            <a:ext cx="2176744" cy="720000"/>
          </a:xfrm>
          <a:prstGeom prst="rect">
            <a:avLst/>
          </a:prstGeom>
        </p:spPr>
      </p:pic>
      <p:pic>
        <p:nvPicPr>
          <p:cNvPr id="16" name="Image 15" descr="Une image contenant capture d’écran, conception, art&#10;&#10;Description générée automatiquement">
            <a:extLst>
              <a:ext uri="{FF2B5EF4-FFF2-40B4-BE49-F238E27FC236}">
                <a16:creationId xmlns:a16="http://schemas.microsoft.com/office/drawing/2014/main" id="{B4ED8764-CCEF-0376-8173-1A445D4DA6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t="13448" r="8938" b="16003"/>
          <a:stretch/>
        </p:blipFill>
        <p:spPr>
          <a:xfrm>
            <a:off x="7249313" y="1630784"/>
            <a:ext cx="1255928" cy="1080000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EA698239-BE8C-DFED-FC61-8AF5A9633905}"/>
              </a:ext>
            </a:extLst>
          </p:cNvPr>
          <p:cNvGrpSpPr/>
          <p:nvPr/>
        </p:nvGrpSpPr>
        <p:grpSpPr>
          <a:xfrm>
            <a:off x="2592293" y="1630784"/>
            <a:ext cx="1082182" cy="1080000"/>
            <a:chOff x="3100857" y="1965278"/>
            <a:chExt cx="1082182" cy="1058341"/>
          </a:xfrm>
        </p:grpSpPr>
        <p:pic>
          <p:nvPicPr>
            <p:cNvPr id="2" name="Image 1" descr="Solution de l'elastic net.">
              <a:extLst>
                <a:ext uri="{FF2B5EF4-FFF2-40B4-BE49-F238E27FC236}">
                  <a16:creationId xmlns:a16="http://schemas.microsoft.com/office/drawing/2014/main" id="{138219A2-2CC3-D4DE-7E65-048C38AD23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020"/>
            <a:stretch/>
          </p:blipFill>
          <p:spPr bwMode="auto">
            <a:xfrm>
              <a:off x="3100857" y="1965278"/>
              <a:ext cx="1082182" cy="105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59D57B-2435-DD39-C8FA-3A4AE45338A6}"/>
                </a:ext>
              </a:extLst>
            </p:cNvPr>
            <p:cNvSpPr/>
            <p:nvPr/>
          </p:nvSpPr>
          <p:spPr>
            <a:xfrm>
              <a:off x="3641948" y="2850182"/>
              <a:ext cx="541091" cy="77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85501051-AB61-58C5-6B13-A4C5AFB41C27}"/>
              </a:ext>
            </a:extLst>
          </p:cNvPr>
          <p:cNvSpPr txBox="1"/>
          <p:nvPr/>
        </p:nvSpPr>
        <p:spPr>
          <a:xfrm>
            <a:off x="2357660" y="2979914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ElasticNet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355F10D-A747-2E4C-2878-24E1B903FFD0}"/>
              </a:ext>
            </a:extLst>
          </p:cNvPr>
          <p:cNvSpPr txBox="1"/>
          <p:nvPr/>
        </p:nvSpPr>
        <p:spPr>
          <a:xfrm>
            <a:off x="4670866" y="2979914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SVR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67CECF-116E-068D-609A-3D37FAB6AD52}"/>
              </a:ext>
            </a:extLst>
          </p:cNvPr>
          <p:cNvSpPr txBox="1"/>
          <p:nvPr/>
        </p:nvSpPr>
        <p:spPr>
          <a:xfrm>
            <a:off x="7216082" y="2979914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RandomForest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76CB67B-DCFF-7BCF-8AD6-D260080D51C6}"/>
              </a:ext>
            </a:extLst>
          </p:cNvPr>
          <p:cNvSpPr txBox="1"/>
          <p:nvPr/>
        </p:nvSpPr>
        <p:spPr>
          <a:xfrm>
            <a:off x="9706710" y="2979914"/>
            <a:ext cx="150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GradientBoosting</a:t>
            </a:r>
          </a:p>
        </p:txBody>
      </p:sp>
      <p:pic>
        <p:nvPicPr>
          <p:cNvPr id="24" name="Image 23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EAA70AF8-9D0A-96E0-B628-94CC5F3FD26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1841682" y="1928722"/>
            <a:ext cx="489902" cy="602062"/>
          </a:xfrm>
          <a:prstGeom prst="rect">
            <a:avLst/>
          </a:prstGeom>
        </p:spPr>
      </p:pic>
      <p:pic>
        <p:nvPicPr>
          <p:cNvPr id="25" name="Image 24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418ECD61-CF68-2E1C-68DE-21CC1A89E6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3935184" y="1928722"/>
            <a:ext cx="489902" cy="602062"/>
          </a:xfrm>
          <a:prstGeom prst="rect">
            <a:avLst/>
          </a:prstGeom>
        </p:spPr>
      </p:pic>
      <p:pic>
        <p:nvPicPr>
          <p:cNvPr id="26" name="Image 25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BFD73379-7F34-838D-1D44-448834DAE8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6498702" y="1971158"/>
            <a:ext cx="489902" cy="602062"/>
          </a:xfrm>
          <a:prstGeom prst="rect">
            <a:avLst/>
          </a:prstGeom>
        </p:spPr>
      </p:pic>
      <p:pic>
        <p:nvPicPr>
          <p:cNvPr id="27" name="Image 2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162684B-42A3-E032-D12F-57A8F263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t="8916" r="26875" b="18811"/>
          <a:stretch/>
        </p:blipFill>
        <p:spPr>
          <a:xfrm>
            <a:off x="8765950" y="1928722"/>
            <a:ext cx="489902" cy="602062"/>
          </a:xfrm>
          <a:prstGeom prst="rect">
            <a:avLst/>
          </a:prstGeom>
        </p:spPr>
      </p:pic>
      <p:pic>
        <p:nvPicPr>
          <p:cNvPr id="3" name="Image 2" descr="Une image contenant capture d’écran, Police, texte, Graphique&#10;&#10;Description générée automatiquement">
            <a:extLst>
              <a:ext uri="{FF2B5EF4-FFF2-40B4-BE49-F238E27FC236}">
                <a16:creationId xmlns:a16="http://schemas.microsoft.com/office/drawing/2014/main" id="{AE45B65D-86E4-7B1E-BDAB-94B13088A5D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127" r="6128" b="43795"/>
          <a:stretch/>
        </p:blipFill>
        <p:spPr>
          <a:xfrm>
            <a:off x="2926687" y="5448835"/>
            <a:ext cx="1584627" cy="652177"/>
          </a:xfrm>
          <a:prstGeom prst="rect">
            <a:avLst/>
          </a:prstGeom>
        </p:spPr>
      </p:pic>
      <p:pic>
        <p:nvPicPr>
          <p:cNvPr id="5" name="Image 4" descr="Une image contenant symbole, Police, conception&#10;&#10;Description générée automatiquement">
            <a:extLst>
              <a:ext uri="{FF2B5EF4-FFF2-40B4-BE49-F238E27FC236}">
                <a16:creationId xmlns:a16="http://schemas.microsoft.com/office/drawing/2014/main" id="{EB3FCA92-57F0-48F5-B678-BB138387C3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52" y="5400247"/>
            <a:ext cx="708110" cy="682454"/>
          </a:xfrm>
          <a:prstGeom prst="rect">
            <a:avLst/>
          </a:prstGeom>
        </p:spPr>
      </p:pic>
      <p:pic>
        <p:nvPicPr>
          <p:cNvPr id="8" name="Graphique 7" descr="Chronomètre 33% avec un remplissage uni">
            <a:extLst>
              <a:ext uri="{FF2B5EF4-FFF2-40B4-BE49-F238E27FC236}">
                <a16:creationId xmlns:a16="http://schemas.microsoft.com/office/drawing/2014/main" id="{EC58594D-69F7-DED2-409E-DCBBBD3784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53100" y="5317723"/>
            <a:ext cx="914400" cy="914400"/>
          </a:xfrm>
          <a:prstGeom prst="rect">
            <a:avLst/>
          </a:prstGeom>
        </p:spPr>
      </p:pic>
      <p:sp>
        <p:nvSpPr>
          <p:cNvPr id="9" name="Flèche : bas 8">
            <a:extLst>
              <a:ext uri="{FF2B5EF4-FFF2-40B4-BE49-F238E27FC236}">
                <a16:creationId xmlns:a16="http://schemas.microsoft.com/office/drawing/2014/main" id="{D3E35B34-9F1A-C4F1-14F7-3EDD91708C6A}"/>
              </a:ext>
            </a:extLst>
          </p:cNvPr>
          <p:cNvSpPr/>
          <p:nvPr/>
        </p:nvSpPr>
        <p:spPr>
          <a:xfrm>
            <a:off x="5872401" y="3344023"/>
            <a:ext cx="212651" cy="358908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AC21140-0C5D-09EC-2957-01F46283129A}"/>
              </a:ext>
            </a:extLst>
          </p:cNvPr>
          <p:cNvGrpSpPr/>
          <p:nvPr/>
        </p:nvGrpSpPr>
        <p:grpSpPr>
          <a:xfrm>
            <a:off x="3832261" y="3773057"/>
            <a:ext cx="3038550" cy="881201"/>
            <a:chOff x="3719001" y="3920929"/>
            <a:chExt cx="3038550" cy="881201"/>
          </a:xfrm>
        </p:grpSpPr>
        <p:pic>
          <p:nvPicPr>
            <p:cNvPr id="6" name="Image 5" descr="Une grille de recherche d’hyperparamètres pour deux paramètres, chacun prenant 4 valeurs.">
              <a:extLst>
                <a:ext uri="{FF2B5EF4-FFF2-40B4-BE49-F238E27FC236}">
                  <a16:creationId xmlns:a16="http://schemas.microsoft.com/office/drawing/2014/main" id="{1B7CD40D-3195-8CE8-546D-7E55B03AF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901" y="3920929"/>
              <a:ext cx="1557650" cy="881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0FBD15E-1BF8-2988-E82F-1E24C5BA8259}"/>
                </a:ext>
              </a:extLst>
            </p:cNvPr>
            <p:cNvSpPr txBox="1"/>
            <p:nvPr/>
          </p:nvSpPr>
          <p:spPr>
            <a:xfrm>
              <a:off x="3719001" y="4190059"/>
              <a:ext cx="1361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accent2"/>
                  </a:solidFill>
                </a:rPr>
                <a:t>GridSearchCV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2EB4A7A4-76ED-E010-98DF-DDE402731DE0}"/>
              </a:ext>
            </a:extLst>
          </p:cNvPr>
          <p:cNvSpPr txBox="1"/>
          <p:nvPr/>
        </p:nvSpPr>
        <p:spPr>
          <a:xfrm>
            <a:off x="900302" y="5675669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Performance</a:t>
            </a:r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AD8E610D-C59D-982A-4874-31876979C60D}"/>
              </a:ext>
            </a:extLst>
          </p:cNvPr>
          <p:cNvSpPr/>
          <p:nvPr/>
        </p:nvSpPr>
        <p:spPr>
          <a:xfrm>
            <a:off x="5853712" y="4724384"/>
            <a:ext cx="212651" cy="358908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47CB3AB-49D6-C7BB-FE6E-099CF366AC4E}"/>
              </a:ext>
            </a:extLst>
          </p:cNvPr>
          <p:cNvSpPr txBox="1"/>
          <p:nvPr/>
        </p:nvSpPr>
        <p:spPr>
          <a:xfrm>
            <a:off x="219631" y="1234853"/>
            <a:ext cx="136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chemeClr val="accent2"/>
                </a:solidFill>
              </a:rPr>
              <a:t>Modèle x 5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158A438-66AA-C853-457D-C7A6BE4794B2}"/>
              </a:ext>
            </a:extLst>
          </p:cNvPr>
          <p:cNvGrpSpPr/>
          <p:nvPr/>
        </p:nvGrpSpPr>
        <p:grpSpPr>
          <a:xfrm>
            <a:off x="1194816" y="128693"/>
            <a:ext cx="9256776" cy="864606"/>
            <a:chOff x="1194816" y="128693"/>
            <a:chExt cx="9256776" cy="864606"/>
          </a:xfrm>
        </p:grpSpPr>
        <p:sp>
          <p:nvSpPr>
            <p:cNvPr id="12" name="Titre 1">
              <a:extLst>
                <a:ext uri="{FF2B5EF4-FFF2-40B4-BE49-F238E27FC236}">
                  <a16:creationId xmlns:a16="http://schemas.microsoft.com/office/drawing/2014/main" id="{44B85AD2-AFBF-3DCF-494B-58E59E2AFAEB}"/>
                </a:ext>
              </a:extLst>
            </p:cNvPr>
            <p:cNvSpPr txBox="1">
              <a:spLocks/>
            </p:cNvSpPr>
            <p:nvPr/>
          </p:nvSpPr>
          <p:spPr>
            <a:xfrm>
              <a:off x="1194816" y="210313"/>
              <a:ext cx="9256776" cy="7829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4000" dirty="0">
                  <a:solidFill>
                    <a:srgbClr val="424242"/>
                  </a:solidFill>
                </a:rPr>
                <a:t>Modèle de prédiction – </a:t>
              </a:r>
              <a:r>
                <a:rPr lang="fr-FR" sz="4000" b="1" dirty="0">
                  <a:solidFill>
                    <a:srgbClr val="424242"/>
                  </a:solidFill>
                </a:rPr>
                <a:t>Emission</a:t>
              </a:r>
            </a:p>
          </p:txBody>
        </p:sp>
        <p:pic>
          <p:nvPicPr>
            <p:cNvPr id="30" name="Image 29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751E3C43-8910-772D-B10C-D02BA2F2D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8010300" y="128693"/>
              <a:ext cx="1164708" cy="78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774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75BB89D-3736-1AC1-5EBC-8A4431737E7F}"/>
              </a:ext>
            </a:extLst>
          </p:cNvPr>
          <p:cNvGrpSpPr/>
          <p:nvPr/>
        </p:nvGrpSpPr>
        <p:grpSpPr>
          <a:xfrm>
            <a:off x="1654164" y="1122953"/>
            <a:ext cx="8883671" cy="5285889"/>
            <a:chOff x="1051898" y="1322900"/>
            <a:chExt cx="8883671" cy="5285889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C98A834-99F0-7DFD-AEF6-85148B46B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1898" y="1322900"/>
              <a:ext cx="8883671" cy="528588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04F91-B477-D70E-BD36-0B78A87A3647}"/>
                </a:ext>
              </a:extLst>
            </p:cNvPr>
            <p:cNvSpPr/>
            <p:nvPr/>
          </p:nvSpPr>
          <p:spPr>
            <a:xfrm>
              <a:off x="2905294" y="5714741"/>
              <a:ext cx="4940201" cy="5414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A380641A-0224-2368-EADC-5F982A5E6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0" t="18712" r="64907" b="40874"/>
            <a:stretch/>
          </p:blipFill>
          <p:spPr>
            <a:xfrm>
              <a:off x="3257717" y="5720091"/>
              <a:ext cx="347014" cy="421832"/>
            </a:xfrm>
            <a:prstGeom prst="rect">
              <a:avLst/>
            </a:prstGeom>
          </p:spPr>
        </p:pic>
        <p:pic>
          <p:nvPicPr>
            <p:cNvPr id="7" name="Image 6" descr="Une image contenant capture d’écran, ligne, Caractère coloré&#10;&#10;Description générée automatiquement">
              <a:extLst>
                <a:ext uri="{FF2B5EF4-FFF2-40B4-BE49-F238E27FC236}">
                  <a16:creationId xmlns:a16="http://schemas.microsoft.com/office/drawing/2014/main" id="{8C4604ED-E06B-F4A3-43C3-DCFA570A3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6506" r="3741" b="9726"/>
            <a:stretch/>
          </p:blipFill>
          <p:spPr>
            <a:xfrm>
              <a:off x="5375394" y="5745067"/>
              <a:ext cx="534474" cy="371880"/>
            </a:xfrm>
            <a:prstGeom prst="rect">
              <a:avLst/>
            </a:prstGeom>
          </p:spPr>
        </p:pic>
        <p:pic>
          <p:nvPicPr>
            <p:cNvPr id="14" name="Image 13" descr="Une image contenant capture d’écran, art, conception&#10;&#10;Description générée automatiquement">
              <a:extLst>
                <a:ext uri="{FF2B5EF4-FFF2-40B4-BE49-F238E27FC236}">
                  <a16:creationId xmlns:a16="http://schemas.microsoft.com/office/drawing/2014/main" id="{D9C30B1B-6270-B1E2-149E-9125E2F0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9385" y="5774542"/>
              <a:ext cx="946067" cy="312930"/>
            </a:xfrm>
            <a:prstGeom prst="rect">
              <a:avLst/>
            </a:prstGeom>
          </p:spPr>
        </p:pic>
        <p:pic>
          <p:nvPicPr>
            <p:cNvPr id="16" name="Image 15" descr="Une image contenant capture d’écran, conception, art&#10;&#10;Description générée automatiquement">
              <a:extLst>
                <a:ext uri="{FF2B5EF4-FFF2-40B4-BE49-F238E27FC236}">
                  <a16:creationId xmlns:a16="http://schemas.microsoft.com/office/drawing/2014/main" id="{B4ED8764-CCEF-0376-8173-1A445D4D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13448" r="8938" b="16003"/>
            <a:stretch/>
          </p:blipFill>
          <p:spPr>
            <a:xfrm>
              <a:off x="6255386" y="5714741"/>
              <a:ext cx="502990" cy="432532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A698239-BE8C-DFED-FC61-8AF5A9633905}"/>
                </a:ext>
              </a:extLst>
            </p:cNvPr>
            <p:cNvGrpSpPr/>
            <p:nvPr/>
          </p:nvGrpSpPr>
          <p:grpSpPr>
            <a:xfrm>
              <a:off x="4124645" y="5704429"/>
              <a:ext cx="589537" cy="453159"/>
              <a:chOff x="3641948" y="2814209"/>
              <a:chExt cx="1435826" cy="1058341"/>
            </a:xfrm>
          </p:grpSpPr>
          <p:pic>
            <p:nvPicPr>
              <p:cNvPr id="2" name="Image 1" descr="Solution de l'elastic net.">
                <a:extLst>
                  <a:ext uri="{FF2B5EF4-FFF2-40B4-BE49-F238E27FC236}">
                    <a16:creationId xmlns:a16="http://schemas.microsoft.com/office/drawing/2014/main" id="{138219A2-2CC3-D4DE-7E65-048C38AD2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020"/>
              <a:stretch/>
            </p:blipFill>
            <p:spPr bwMode="auto">
              <a:xfrm>
                <a:off x="3995592" y="2814209"/>
                <a:ext cx="1082182" cy="1058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59D57B-2435-DD39-C8FA-3A4AE45338A6}"/>
                  </a:ext>
                </a:extLst>
              </p:cNvPr>
              <p:cNvSpPr/>
              <p:nvPr/>
            </p:nvSpPr>
            <p:spPr>
              <a:xfrm>
                <a:off x="3641948" y="2850182"/>
                <a:ext cx="541091" cy="7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EB3AA37A-6E9A-E397-5967-0F1E88665427}"/>
              </a:ext>
            </a:extLst>
          </p:cNvPr>
          <p:cNvSpPr/>
          <p:nvPr/>
        </p:nvSpPr>
        <p:spPr>
          <a:xfrm>
            <a:off x="7586249" y="3519714"/>
            <a:ext cx="1274410" cy="26158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FF55020-5EB1-277F-8003-DAE36181A118}"/>
              </a:ext>
            </a:extLst>
          </p:cNvPr>
          <p:cNvSpPr txBox="1"/>
          <p:nvPr/>
        </p:nvSpPr>
        <p:spPr>
          <a:xfrm>
            <a:off x="8828006" y="5545120"/>
            <a:ext cx="150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GradientBoosting</a:t>
            </a:r>
          </a:p>
        </p:txBody>
      </p:sp>
      <p:pic>
        <p:nvPicPr>
          <p:cNvPr id="15" name="Image 14" descr="Une image contenant capture d’écran, Police, texte, Graphique&#10;&#10;Description générée automatiquement">
            <a:extLst>
              <a:ext uri="{FF2B5EF4-FFF2-40B4-BE49-F238E27FC236}">
                <a16:creationId xmlns:a16="http://schemas.microsoft.com/office/drawing/2014/main" id="{8B6C866E-6E25-AF21-53CC-3A38E9C892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127" r="6128" b="43795"/>
          <a:stretch/>
        </p:blipFill>
        <p:spPr>
          <a:xfrm>
            <a:off x="628081" y="2080086"/>
            <a:ext cx="1584627" cy="652177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AA9D578-030E-1819-F8E1-351B30257601}"/>
              </a:ext>
            </a:extLst>
          </p:cNvPr>
          <p:cNvGrpSpPr/>
          <p:nvPr/>
        </p:nvGrpSpPr>
        <p:grpSpPr>
          <a:xfrm>
            <a:off x="1194816" y="128693"/>
            <a:ext cx="9256776" cy="864606"/>
            <a:chOff x="1194816" y="128693"/>
            <a:chExt cx="9256776" cy="864606"/>
          </a:xfrm>
        </p:grpSpPr>
        <p:sp>
          <p:nvSpPr>
            <p:cNvPr id="19" name="Titre 1">
              <a:extLst>
                <a:ext uri="{FF2B5EF4-FFF2-40B4-BE49-F238E27FC236}">
                  <a16:creationId xmlns:a16="http://schemas.microsoft.com/office/drawing/2014/main" id="{DEFC1D35-1942-3C77-D4DC-382E9CC3A1CF}"/>
                </a:ext>
              </a:extLst>
            </p:cNvPr>
            <p:cNvSpPr txBox="1">
              <a:spLocks/>
            </p:cNvSpPr>
            <p:nvPr/>
          </p:nvSpPr>
          <p:spPr>
            <a:xfrm>
              <a:off x="1194816" y="210313"/>
              <a:ext cx="9256776" cy="7829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4000" dirty="0">
                  <a:solidFill>
                    <a:srgbClr val="424242"/>
                  </a:solidFill>
                </a:rPr>
                <a:t>Modèle de prédiction – </a:t>
              </a:r>
              <a:r>
                <a:rPr lang="fr-FR" sz="4000" b="1" dirty="0">
                  <a:solidFill>
                    <a:srgbClr val="424242"/>
                  </a:solidFill>
                </a:rPr>
                <a:t>Emission</a:t>
              </a:r>
            </a:p>
          </p:txBody>
        </p:sp>
        <p:pic>
          <p:nvPicPr>
            <p:cNvPr id="20" name="Image 19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1B283115-99AF-1770-F242-951645138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8010300" y="128693"/>
              <a:ext cx="1164708" cy="78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1402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75BB89D-3736-1AC1-5EBC-8A4431737E7F}"/>
              </a:ext>
            </a:extLst>
          </p:cNvPr>
          <p:cNvGrpSpPr/>
          <p:nvPr/>
        </p:nvGrpSpPr>
        <p:grpSpPr>
          <a:xfrm>
            <a:off x="2151234" y="1122953"/>
            <a:ext cx="8187325" cy="5285889"/>
            <a:chOff x="1548968" y="1322900"/>
            <a:chExt cx="8187325" cy="5285889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C98A834-99F0-7DFD-AEF6-85148B46B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68" y="1322900"/>
              <a:ext cx="8187325" cy="528588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04F91-B477-D70E-BD36-0B78A87A3647}"/>
                </a:ext>
              </a:extLst>
            </p:cNvPr>
            <p:cNvSpPr/>
            <p:nvPr/>
          </p:nvSpPr>
          <p:spPr>
            <a:xfrm>
              <a:off x="2959800" y="5704429"/>
              <a:ext cx="5145652" cy="534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A380641A-0224-2368-EADC-5F982A5E6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0" t="18712" r="64907" b="40874"/>
            <a:stretch/>
          </p:blipFill>
          <p:spPr>
            <a:xfrm>
              <a:off x="3257717" y="5720091"/>
              <a:ext cx="347014" cy="421832"/>
            </a:xfrm>
            <a:prstGeom prst="rect">
              <a:avLst/>
            </a:prstGeom>
          </p:spPr>
        </p:pic>
        <p:pic>
          <p:nvPicPr>
            <p:cNvPr id="7" name="Image 6" descr="Une image contenant capture d’écran, ligne, Caractère coloré&#10;&#10;Description générée automatiquement">
              <a:extLst>
                <a:ext uri="{FF2B5EF4-FFF2-40B4-BE49-F238E27FC236}">
                  <a16:creationId xmlns:a16="http://schemas.microsoft.com/office/drawing/2014/main" id="{8C4604ED-E06B-F4A3-43C3-DCFA570A3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6506" r="3741" b="9726"/>
            <a:stretch/>
          </p:blipFill>
          <p:spPr>
            <a:xfrm>
              <a:off x="5375394" y="5745067"/>
              <a:ext cx="534474" cy="371880"/>
            </a:xfrm>
            <a:prstGeom prst="rect">
              <a:avLst/>
            </a:prstGeom>
          </p:spPr>
        </p:pic>
        <p:pic>
          <p:nvPicPr>
            <p:cNvPr id="14" name="Image 13" descr="Une image contenant capture d’écran, art, conception&#10;&#10;Description générée automatiquement">
              <a:extLst>
                <a:ext uri="{FF2B5EF4-FFF2-40B4-BE49-F238E27FC236}">
                  <a16:creationId xmlns:a16="http://schemas.microsoft.com/office/drawing/2014/main" id="{D9C30B1B-6270-B1E2-149E-9125E2F0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9385" y="5774542"/>
              <a:ext cx="946067" cy="312930"/>
            </a:xfrm>
            <a:prstGeom prst="rect">
              <a:avLst/>
            </a:prstGeom>
          </p:spPr>
        </p:pic>
        <p:pic>
          <p:nvPicPr>
            <p:cNvPr id="16" name="Image 15" descr="Une image contenant capture d’écran, conception, art&#10;&#10;Description générée automatiquement">
              <a:extLst>
                <a:ext uri="{FF2B5EF4-FFF2-40B4-BE49-F238E27FC236}">
                  <a16:creationId xmlns:a16="http://schemas.microsoft.com/office/drawing/2014/main" id="{B4ED8764-CCEF-0376-8173-1A445D4D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13448" r="8938" b="16003"/>
            <a:stretch/>
          </p:blipFill>
          <p:spPr>
            <a:xfrm>
              <a:off x="6255386" y="5714741"/>
              <a:ext cx="502990" cy="432532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A698239-BE8C-DFED-FC61-8AF5A9633905}"/>
                </a:ext>
              </a:extLst>
            </p:cNvPr>
            <p:cNvGrpSpPr/>
            <p:nvPr/>
          </p:nvGrpSpPr>
          <p:grpSpPr>
            <a:xfrm>
              <a:off x="4124644" y="5704429"/>
              <a:ext cx="589538" cy="453159"/>
              <a:chOff x="3641948" y="2814209"/>
              <a:chExt cx="1435829" cy="1058341"/>
            </a:xfrm>
          </p:grpSpPr>
          <p:pic>
            <p:nvPicPr>
              <p:cNvPr id="2" name="Image 1" descr="Solution de l'elastic net.">
                <a:extLst>
                  <a:ext uri="{FF2B5EF4-FFF2-40B4-BE49-F238E27FC236}">
                    <a16:creationId xmlns:a16="http://schemas.microsoft.com/office/drawing/2014/main" id="{138219A2-2CC3-D4DE-7E65-048C38AD2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020"/>
              <a:stretch/>
            </p:blipFill>
            <p:spPr bwMode="auto">
              <a:xfrm>
                <a:off x="3995595" y="2814209"/>
                <a:ext cx="1082182" cy="1058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59D57B-2435-DD39-C8FA-3A4AE45338A6}"/>
                  </a:ext>
                </a:extLst>
              </p:cNvPr>
              <p:cNvSpPr/>
              <p:nvPr/>
            </p:nvSpPr>
            <p:spPr>
              <a:xfrm>
                <a:off x="3641948" y="2850182"/>
                <a:ext cx="541091" cy="7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4D43E39A-6569-9B6C-7B22-B2FDCADFA45A}"/>
              </a:ext>
            </a:extLst>
          </p:cNvPr>
          <p:cNvSpPr/>
          <p:nvPr/>
        </p:nvSpPr>
        <p:spPr>
          <a:xfrm>
            <a:off x="7480930" y="1409991"/>
            <a:ext cx="1420916" cy="512850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1F948AF-D74F-D1F7-3B4B-37093A8338A8}"/>
              </a:ext>
            </a:extLst>
          </p:cNvPr>
          <p:cNvSpPr txBox="1"/>
          <p:nvPr/>
        </p:nvSpPr>
        <p:spPr>
          <a:xfrm>
            <a:off x="8828006" y="5545120"/>
            <a:ext cx="150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GradientBoosting</a:t>
            </a:r>
          </a:p>
        </p:txBody>
      </p:sp>
      <p:pic>
        <p:nvPicPr>
          <p:cNvPr id="11" name="Image 10" descr="Une image contenant symbole, Police, conception&#10;&#10;Description générée automatiquement">
            <a:extLst>
              <a:ext uri="{FF2B5EF4-FFF2-40B4-BE49-F238E27FC236}">
                <a16:creationId xmlns:a16="http://schemas.microsoft.com/office/drawing/2014/main" id="{130614AC-DE87-8D18-0B52-A7F6A1F76E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11" y="1963024"/>
            <a:ext cx="708110" cy="682454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B56338FE-90E6-9594-F784-0E8F888EA59D}"/>
              </a:ext>
            </a:extLst>
          </p:cNvPr>
          <p:cNvGrpSpPr/>
          <p:nvPr/>
        </p:nvGrpSpPr>
        <p:grpSpPr>
          <a:xfrm>
            <a:off x="1194816" y="128693"/>
            <a:ext cx="9256776" cy="864606"/>
            <a:chOff x="1194816" y="128693"/>
            <a:chExt cx="9256776" cy="864606"/>
          </a:xfrm>
        </p:grpSpPr>
        <p:sp>
          <p:nvSpPr>
            <p:cNvPr id="15" name="Titre 1">
              <a:extLst>
                <a:ext uri="{FF2B5EF4-FFF2-40B4-BE49-F238E27FC236}">
                  <a16:creationId xmlns:a16="http://schemas.microsoft.com/office/drawing/2014/main" id="{1992229B-DB38-926D-7795-8DB655FB9BAF}"/>
                </a:ext>
              </a:extLst>
            </p:cNvPr>
            <p:cNvSpPr txBox="1">
              <a:spLocks/>
            </p:cNvSpPr>
            <p:nvPr/>
          </p:nvSpPr>
          <p:spPr>
            <a:xfrm>
              <a:off x="1194816" y="210313"/>
              <a:ext cx="9256776" cy="7829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4000" dirty="0">
                  <a:solidFill>
                    <a:srgbClr val="424242"/>
                  </a:solidFill>
                </a:rPr>
                <a:t>Modèle de prédiction – </a:t>
              </a:r>
              <a:r>
                <a:rPr lang="fr-FR" sz="4000" b="1" dirty="0">
                  <a:solidFill>
                    <a:srgbClr val="424242"/>
                  </a:solidFill>
                </a:rPr>
                <a:t>Emission</a:t>
              </a:r>
            </a:p>
          </p:txBody>
        </p:sp>
        <p:pic>
          <p:nvPicPr>
            <p:cNvPr id="19" name="Image 18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5A966790-3B58-DF70-BDBF-BC97612D4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8010300" y="128693"/>
              <a:ext cx="1164708" cy="78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326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F75BB89D-3736-1AC1-5EBC-8A4431737E7F}"/>
              </a:ext>
            </a:extLst>
          </p:cNvPr>
          <p:cNvGrpSpPr/>
          <p:nvPr/>
        </p:nvGrpSpPr>
        <p:grpSpPr>
          <a:xfrm>
            <a:off x="2151234" y="1264770"/>
            <a:ext cx="8187325" cy="5002255"/>
            <a:chOff x="1548968" y="1464717"/>
            <a:chExt cx="8187325" cy="500225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C98A834-99F0-7DFD-AEF6-85148B46B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48968" y="1464717"/>
              <a:ext cx="8187325" cy="50022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04F91-B477-D70E-BD36-0B78A87A3647}"/>
                </a:ext>
              </a:extLst>
            </p:cNvPr>
            <p:cNvSpPr/>
            <p:nvPr/>
          </p:nvSpPr>
          <p:spPr>
            <a:xfrm>
              <a:off x="3069805" y="5622936"/>
              <a:ext cx="5145652" cy="534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" name="Image 3" descr="Une image contenant texte, capture d’écran&#10;&#10;Description générée automatiquement">
              <a:extLst>
                <a:ext uri="{FF2B5EF4-FFF2-40B4-BE49-F238E27FC236}">
                  <a16:creationId xmlns:a16="http://schemas.microsoft.com/office/drawing/2014/main" id="{A380641A-0224-2368-EADC-5F982A5E6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0" t="18712" r="64907" b="40874"/>
            <a:stretch/>
          </p:blipFill>
          <p:spPr>
            <a:xfrm>
              <a:off x="3496320" y="5714741"/>
              <a:ext cx="347014" cy="421832"/>
            </a:xfrm>
            <a:prstGeom prst="rect">
              <a:avLst/>
            </a:prstGeom>
          </p:spPr>
        </p:pic>
        <p:pic>
          <p:nvPicPr>
            <p:cNvPr id="7" name="Image 6" descr="Une image contenant capture d’écran, ligne, Caractère coloré&#10;&#10;Description générée automatiquement">
              <a:extLst>
                <a:ext uri="{FF2B5EF4-FFF2-40B4-BE49-F238E27FC236}">
                  <a16:creationId xmlns:a16="http://schemas.microsoft.com/office/drawing/2014/main" id="{8C4604ED-E06B-F4A3-43C3-DCFA570A3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47" t="6506" r="3741" b="9726"/>
            <a:stretch/>
          </p:blipFill>
          <p:spPr>
            <a:xfrm>
              <a:off x="5375800" y="5724053"/>
              <a:ext cx="534474" cy="371880"/>
            </a:xfrm>
            <a:prstGeom prst="rect">
              <a:avLst/>
            </a:prstGeom>
          </p:spPr>
        </p:pic>
        <p:pic>
          <p:nvPicPr>
            <p:cNvPr id="14" name="Image 13" descr="Une image contenant capture d’écran, art, conception&#10;&#10;Description générée automatiquement">
              <a:extLst>
                <a:ext uri="{FF2B5EF4-FFF2-40B4-BE49-F238E27FC236}">
                  <a16:creationId xmlns:a16="http://schemas.microsoft.com/office/drawing/2014/main" id="{D9C30B1B-6270-B1E2-149E-9125E2F03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390" y="5759532"/>
              <a:ext cx="946067" cy="312930"/>
            </a:xfrm>
            <a:prstGeom prst="rect">
              <a:avLst/>
            </a:prstGeom>
          </p:spPr>
        </p:pic>
        <p:pic>
          <p:nvPicPr>
            <p:cNvPr id="16" name="Image 15" descr="Une image contenant capture d’écran, conception, art&#10;&#10;Description générée automatiquement">
              <a:extLst>
                <a:ext uri="{FF2B5EF4-FFF2-40B4-BE49-F238E27FC236}">
                  <a16:creationId xmlns:a16="http://schemas.microsoft.com/office/drawing/2014/main" id="{B4ED8764-CCEF-0376-8173-1A445D4D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20" t="13448" r="8938" b="16003"/>
            <a:stretch/>
          </p:blipFill>
          <p:spPr>
            <a:xfrm>
              <a:off x="6371577" y="5704041"/>
              <a:ext cx="502990" cy="432532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A698239-BE8C-DFED-FC61-8AF5A9633905}"/>
                </a:ext>
              </a:extLst>
            </p:cNvPr>
            <p:cNvGrpSpPr/>
            <p:nvPr/>
          </p:nvGrpSpPr>
          <p:grpSpPr>
            <a:xfrm>
              <a:off x="4124645" y="5683414"/>
              <a:ext cx="789852" cy="453159"/>
              <a:chOff x="3641948" y="2765129"/>
              <a:chExt cx="1923696" cy="1058341"/>
            </a:xfrm>
          </p:grpSpPr>
          <p:pic>
            <p:nvPicPr>
              <p:cNvPr id="2" name="Image 1" descr="Solution de l'elastic net.">
                <a:extLst>
                  <a:ext uri="{FF2B5EF4-FFF2-40B4-BE49-F238E27FC236}">
                    <a16:creationId xmlns:a16="http://schemas.microsoft.com/office/drawing/2014/main" id="{138219A2-2CC3-D4DE-7E65-048C38AD23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020"/>
              <a:stretch/>
            </p:blipFill>
            <p:spPr bwMode="auto">
              <a:xfrm>
                <a:off x="4483462" y="2765129"/>
                <a:ext cx="1082182" cy="105834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59D57B-2435-DD39-C8FA-3A4AE45338A6}"/>
                  </a:ext>
                </a:extLst>
              </p:cNvPr>
              <p:cNvSpPr/>
              <p:nvPr/>
            </p:nvSpPr>
            <p:spPr>
              <a:xfrm>
                <a:off x="3641948" y="2850182"/>
                <a:ext cx="541091" cy="772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9" name="Ellipse 8">
            <a:extLst>
              <a:ext uri="{FF2B5EF4-FFF2-40B4-BE49-F238E27FC236}">
                <a16:creationId xmlns:a16="http://schemas.microsoft.com/office/drawing/2014/main" id="{FB932DB4-4A7F-565D-66E1-ED606E1C5DC8}"/>
              </a:ext>
            </a:extLst>
          </p:cNvPr>
          <p:cNvSpPr/>
          <p:nvPr/>
        </p:nvSpPr>
        <p:spPr>
          <a:xfrm>
            <a:off x="7586249" y="4477657"/>
            <a:ext cx="1274410" cy="170675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1AF74DF-80A0-C56A-73DE-7C36DDCE2E75}"/>
              </a:ext>
            </a:extLst>
          </p:cNvPr>
          <p:cNvSpPr txBox="1"/>
          <p:nvPr/>
        </p:nvSpPr>
        <p:spPr>
          <a:xfrm>
            <a:off x="8828006" y="5545120"/>
            <a:ext cx="1509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00B050"/>
                </a:solidFill>
              </a:rPr>
              <a:t>GradientBoosting</a:t>
            </a:r>
          </a:p>
        </p:txBody>
      </p:sp>
      <p:pic>
        <p:nvPicPr>
          <p:cNvPr id="11" name="Graphique 10" descr="Chronomètre 33% avec un remplissage uni">
            <a:extLst>
              <a:ext uri="{FF2B5EF4-FFF2-40B4-BE49-F238E27FC236}">
                <a16:creationId xmlns:a16="http://schemas.microsoft.com/office/drawing/2014/main" id="{FA09FFEB-E701-CE9A-4D88-F61C5C1DBB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0530" y="1900700"/>
            <a:ext cx="914400" cy="914400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BC3C1BF-D1BC-EE3A-2AC5-94FA32D25F0E}"/>
              </a:ext>
            </a:extLst>
          </p:cNvPr>
          <p:cNvGrpSpPr/>
          <p:nvPr/>
        </p:nvGrpSpPr>
        <p:grpSpPr>
          <a:xfrm>
            <a:off x="1194816" y="128693"/>
            <a:ext cx="9256776" cy="864606"/>
            <a:chOff x="1194816" y="128693"/>
            <a:chExt cx="9256776" cy="864606"/>
          </a:xfrm>
        </p:grpSpPr>
        <p:sp>
          <p:nvSpPr>
            <p:cNvPr id="15" name="Titre 1">
              <a:extLst>
                <a:ext uri="{FF2B5EF4-FFF2-40B4-BE49-F238E27FC236}">
                  <a16:creationId xmlns:a16="http://schemas.microsoft.com/office/drawing/2014/main" id="{94F54B9B-61EB-8E57-E1F2-BF5CE39DA540}"/>
                </a:ext>
              </a:extLst>
            </p:cNvPr>
            <p:cNvSpPr txBox="1">
              <a:spLocks/>
            </p:cNvSpPr>
            <p:nvPr/>
          </p:nvSpPr>
          <p:spPr>
            <a:xfrm>
              <a:off x="1194816" y="210313"/>
              <a:ext cx="9256776" cy="7829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4000" dirty="0">
                  <a:solidFill>
                    <a:srgbClr val="424242"/>
                  </a:solidFill>
                </a:rPr>
                <a:t>Modèle de prédiction – </a:t>
              </a:r>
              <a:r>
                <a:rPr lang="fr-FR" sz="4000" b="1" dirty="0">
                  <a:solidFill>
                    <a:srgbClr val="424242"/>
                  </a:solidFill>
                </a:rPr>
                <a:t>Emission</a:t>
              </a:r>
            </a:p>
          </p:txBody>
        </p:sp>
        <p:pic>
          <p:nvPicPr>
            <p:cNvPr id="19" name="Image 18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DCC600A0-000B-26ED-F7B2-C2AB7584C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8010300" y="128693"/>
              <a:ext cx="1164708" cy="78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283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D0F66E7F-ABDA-F20F-A823-349570362899}"/>
              </a:ext>
            </a:extLst>
          </p:cNvPr>
          <p:cNvSpPr txBox="1"/>
          <p:nvPr/>
        </p:nvSpPr>
        <p:spPr>
          <a:xfrm>
            <a:off x="4904437" y="1376624"/>
            <a:ext cx="238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Feature importance</a:t>
            </a:r>
          </a:p>
        </p:txBody>
      </p:sp>
      <p:pic>
        <p:nvPicPr>
          <p:cNvPr id="3" name="Image 2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A10DE7BA-7BD5-7373-421B-E6CF52F00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EE0FEA52-84FB-6774-12DD-C6D7ECE1CBF1}"/>
              </a:ext>
            </a:extLst>
          </p:cNvPr>
          <p:cNvGrpSpPr/>
          <p:nvPr/>
        </p:nvGrpSpPr>
        <p:grpSpPr>
          <a:xfrm>
            <a:off x="1194816" y="128693"/>
            <a:ext cx="9256776" cy="864606"/>
            <a:chOff x="1194816" y="128693"/>
            <a:chExt cx="9256776" cy="864606"/>
          </a:xfrm>
        </p:grpSpPr>
        <p:sp>
          <p:nvSpPr>
            <p:cNvPr id="5" name="Titre 1">
              <a:extLst>
                <a:ext uri="{FF2B5EF4-FFF2-40B4-BE49-F238E27FC236}">
                  <a16:creationId xmlns:a16="http://schemas.microsoft.com/office/drawing/2014/main" id="{0CEE7672-851A-0512-7A5F-D8720DA9A459}"/>
                </a:ext>
              </a:extLst>
            </p:cNvPr>
            <p:cNvSpPr txBox="1">
              <a:spLocks/>
            </p:cNvSpPr>
            <p:nvPr/>
          </p:nvSpPr>
          <p:spPr>
            <a:xfrm>
              <a:off x="1194816" y="210313"/>
              <a:ext cx="9256776" cy="7829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4000" dirty="0">
                  <a:solidFill>
                    <a:srgbClr val="424242"/>
                  </a:solidFill>
                </a:rPr>
                <a:t>Modèle de prédiction – </a:t>
              </a:r>
              <a:r>
                <a:rPr lang="fr-FR" sz="4000" b="1" dirty="0">
                  <a:solidFill>
                    <a:srgbClr val="424242"/>
                  </a:solidFill>
                </a:rPr>
                <a:t>Emission</a:t>
              </a:r>
            </a:p>
          </p:txBody>
        </p:sp>
        <p:pic>
          <p:nvPicPr>
            <p:cNvPr id="6" name="Image 5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86972708-4396-51C0-52B0-A316510FB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8010300" y="128693"/>
              <a:ext cx="1164708" cy="78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629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681254A-1027-205C-484C-29CFF6C804A6}"/>
              </a:ext>
            </a:extLst>
          </p:cNvPr>
          <p:cNvGrpSpPr/>
          <p:nvPr/>
        </p:nvGrpSpPr>
        <p:grpSpPr>
          <a:xfrm>
            <a:off x="354843" y="2798566"/>
            <a:ext cx="6216555" cy="2734824"/>
            <a:chOff x="832514" y="1510743"/>
            <a:chExt cx="9190530" cy="397640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5FDBF22-794C-1B00-B747-C0F501258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2514" y="1510743"/>
              <a:ext cx="9190530" cy="3976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E2AC25-46B1-E963-9F54-E9CEC9434992}"/>
                </a:ext>
              </a:extLst>
            </p:cNvPr>
            <p:cNvSpPr/>
            <p:nvPr/>
          </p:nvSpPr>
          <p:spPr>
            <a:xfrm>
              <a:off x="975815" y="2759768"/>
              <a:ext cx="3138985" cy="2413123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7E73B433-7448-6B4E-96B6-A408E4195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1100" y="2879925"/>
            <a:ext cx="3205955" cy="981253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D0F66E7F-ABDA-F20F-A823-349570362899}"/>
              </a:ext>
            </a:extLst>
          </p:cNvPr>
          <p:cNvSpPr txBox="1"/>
          <p:nvPr/>
        </p:nvSpPr>
        <p:spPr>
          <a:xfrm>
            <a:off x="4904437" y="1376624"/>
            <a:ext cx="238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Feature importance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54DF23E-187F-2D99-2742-F667D6350995}"/>
              </a:ext>
            </a:extLst>
          </p:cNvPr>
          <p:cNvSpPr txBox="1"/>
          <p:nvPr/>
        </p:nvSpPr>
        <p:spPr>
          <a:xfrm>
            <a:off x="2575010" y="2076117"/>
            <a:ext cx="238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Globale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39C0D85-F6E0-5DE6-49D2-29790AE5DFEB}"/>
              </a:ext>
            </a:extLst>
          </p:cNvPr>
          <p:cNvSpPr txBox="1"/>
          <p:nvPr/>
        </p:nvSpPr>
        <p:spPr>
          <a:xfrm>
            <a:off x="7544829" y="2042571"/>
            <a:ext cx="12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Locale</a:t>
            </a: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A7E30A6F-1833-5C2B-B23B-7DD6FC86E523}"/>
              </a:ext>
            </a:extLst>
          </p:cNvPr>
          <p:cNvSpPr/>
          <p:nvPr/>
        </p:nvSpPr>
        <p:spPr>
          <a:xfrm rot="3010692">
            <a:off x="4449202" y="1665742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499352A0-5446-81D9-DDC2-C8A7A6B1F5C6}"/>
              </a:ext>
            </a:extLst>
          </p:cNvPr>
          <p:cNvSpPr/>
          <p:nvPr/>
        </p:nvSpPr>
        <p:spPr>
          <a:xfrm rot="18555369">
            <a:off x="7376156" y="1664626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A10DE7BA-7BD5-7373-421B-E6CF52F00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EE0FEA52-84FB-6774-12DD-C6D7ECE1CBF1}"/>
              </a:ext>
            </a:extLst>
          </p:cNvPr>
          <p:cNvGrpSpPr/>
          <p:nvPr/>
        </p:nvGrpSpPr>
        <p:grpSpPr>
          <a:xfrm>
            <a:off x="1194816" y="128693"/>
            <a:ext cx="9256776" cy="864606"/>
            <a:chOff x="1194816" y="128693"/>
            <a:chExt cx="9256776" cy="864606"/>
          </a:xfrm>
        </p:grpSpPr>
        <p:sp>
          <p:nvSpPr>
            <p:cNvPr id="5" name="Titre 1">
              <a:extLst>
                <a:ext uri="{FF2B5EF4-FFF2-40B4-BE49-F238E27FC236}">
                  <a16:creationId xmlns:a16="http://schemas.microsoft.com/office/drawing/2014/main" id="{0CEE7672-851A-0512-7A5F-D8720DA9A459}"/>
                </a:ext>
              </a:extLst>
            </p:cNvPr>
            <p:cNvSpPr txBox="1">
              <a:spLocks/>
            </p:cNvSpPr>
            <p:nvPr/>
          </p:nvSpPr>
          <p:spPr>
            <a:xfrm>
              <a:off x="1194816" y="210313"/>
              <a:ext cx="9256776" cy="7829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4000" dirty="0">
                  <a:solidFill>
                    <a:srgbClr val="424242"/>
                  </a:solidFill>
                </a:rPr>
                <a:t>Modèle de prédiction – </a:t>
              </a:r>
              <a:r>
                <a:rPr lang="fr-FR" sz="4000" b="1" dirty="0">
                  <a:solidFill>
                    <a:srgbClr val="424242"/>
                  </a:solidFill>
                </a:rPr>
                <a:t>Emission</a:t>
              </a:r>
            </a:p>
          </p:txBody>
        </p:sp>
        <p:pic>
          <p:nvPicPr>
            <p:cNvPr id="6" name="Image 5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86972708-4396-51C0-52B0-A316510FB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8010300" y="128693"/>
              <a:ext cx="1164708" cy="78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5031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2F8097-620C-E396-806B-9A4327D6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928" y="2024048"/>
            <a:ext cx="4800625" cy="349866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8CA81F6-5739-5D2D-CFDD-9584C30CDDC7}"/>
              </a:ext>
            </a:extLst>
          </p:cNvPr>
          <p:cNvSpPr/>
          <p:nvPr/>
        </p:nvSpPr>
        <p:spPr>
          <a:xfrm>
            <a:off x="1116824" y="4439352"/>
            <a:ext cx="3471504" cy="879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60159642-1BBA-6CAF-6ED9-C8C310A8D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9973568-A1C0-E813-2A34-6C0BB7DB7C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414" y="2024048"/>
            <a:ext cx="4800624" cy="3783438"/>
          </a:xfrm>
          <a:prstGeom prst="rect">
            <a:avLst/>
          </a:prstGeom>
        </p:spPr>
      </p:pic>
      <p:pic>
        <p:nvPicPr>
          <p:cNvPr id="7" name="Image 6" descr="Une image contenant capture d’écran, Police, texte, Graphique&#10;&#10;Description générée automatiquement">
            <a:extLst>
              <a:ext uri="{FF2B5EF4-FFF2-40B4-BE49-F238E27FC236}">
                <a16:creationId xmlns:a16="http://schemas.microsoft.com/office/drawing/2014/main" id="{A4407237-165C-5823-D645-9AD037FDFC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2" t="23127" r="6128" b="43795"/>
          <a:stretch/>
        </p:blipFill>
        <p:spPr>
          <a:xfrm>
            <a:off x="438276" y="2349197"/>
            <a:ext cx="893592" cy="367771"/>
          </a:xfrm>
          <a:prstGeom prst="rect">
            <a:avLst/>
          </a:prstGeom>
        </p:spPr>
      </p:pic>
      <p:pic>
        <p:nvPicPr>
          <p:cNvPr id="8" name="Image 7" descr="Une image contenant symbole, Police, conception&#10;&#10;Description générée automatiquement">
            <a:extLst>
              <a:ext uri="{FF2B5EF4-FFF2-40B4-BE49-F238E27FC236}">
                <a16:creationId xmlns:a16="http://schemas.microsoft.com/office/drawing/2014/main" id="{5EFC180D-BE7D-9D14-6335-D3E3FCBF1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14" y="2349197"/>
            <a:ext cx="354055" cy="341227"/>
          </a:xfrm>
          <a:prstGeom prst="rect">
            <a:avLst/>
          </a:prstGeom>
        </p:spPr>
      </p:pic>
      <p:pic>
        <p:nvPicPr>
          <p:cNvPr id="16" name="Image 1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318BCBD-EABD-4C8A-08BE-D6E7EF745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53" y="1168599"/>
            <a:ext cx="867013" cy="63926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669E4D5F-FEBB-FFD5-79E6-3286B00D2894}"/>
              </a:ext>
            </a:extLst>
          </p:cNvPr>
          <p:cNvSpPr txBox="1"/>
          <p:nvPr/>
        </p:nvSpPr>
        <p:spPr>
          <a:xfrm>
            <a:off x="4091759" y="1298851"/>
            <a:ext cx="302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Apport =&gt;             ?</a:t>
            </a:r>
          </a:p>
        </p:txBody>
      </p:sp>
      <p:pic>
        <p:nvPicPr>
          <p:cNvPr id="26" name="Image 25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A820E6CC-9286-53B8-0E6C-4B33F86F5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71" y="4517621"/>
            <a:ext cx="490284" cy="361493"/>
          </a:xfrm>
          <a:prstGeom prst="rect">
            <a:avLst/>
          </a:prstGeom>
        </p:spPr>
      </p:pic>
      <p:grpSp>
        <p:nvGrpSpPr>
          <p:cNvPr id="27" name="Groupe 26">
            <a:extLst>
              <a:ext uri="{FF2B5EF4-FFF2-40B4-BE49-F238E27FC236}">
                <a16:creationId xmlns:a16="http://schemas.microsoft.com/office/drawing/2014/main" id="{835FE4CE-EDD7-22DC-F3D8-C050C781945E}"/>
              </a:ext>
            </a:extLst>
          </p:cNvPr>
          <p:cNvGrpSpPr/>
          <p:nvPr/>
        </p:nvGrpSpPr>
        <p:grpSpPr>
          <a:xfrm>
            <a:off x="1687019" y="4495192"/>
            <a:ext cx="606635" cy="473176"/>
            <a:chOff x="1086726" y="5280459"/>
            <a:chExt cx="606635" cy="473176"/>
          </a:xfrm>
        </p:grpSpPr>
        <p:pic>
          <p:nvPicPr>
            <p:cNvPr id="25" name="Image 24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0E9B89C9-7030-56D6-E36F-C43B9BAD3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726" y="5280459"/>
              <a:ext cx="490284" cy="361493"/>
            </a:xfrm>
            <a:prstGeom prst="rect">
              <a:avLst/>
            </a:prstGeom>
          </p:spPr>
        </p:pic>
        <p:pic>
          <p:nvPicPr>
            <p:cNvPr id="24" name="Graphique 23" descr="Pièces de puzzle avec un remplissage uni">
              <a:extLst>
                <a:ext uri="{FF2B5EF4-FFF2-40B4-BE49-F238E27FC236}">
                  <a16:creationId xmlns:a16="http://schemas.microsoft.com/office/drawing/2014/main" id="{37C2EEFC-5D67-A67E-35C7-D9687A31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1868" y="5392142"/>
              <a:ext cx="361493" cy="361493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3996E9BE-32D3-5422-EA87-72415FEC5822}"/>
              </a:ext>
            </a:extLst>
          </p:cNvPr>
          <p:cNvGrpSpPr/>
          <p:nvPr/>
        </p:nvGrpSpPr>
        <p:grpSpPr>
          <a:xfrm>
            <a:off x="2592790" y="4495192"/>
            <a:ext cx="606635" cy="473176"/>
            <a:chOff x="1687019" y="4498682"/>
            <a:chExt cx="606635" cy="473176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4667C0CA-AB5C-C1E2-856E-CB5AB91D3457}"/>
                </a:ext>
              </a:extLst>
            </p:cNvPr>
            <p:cNvGrpSpPr/>
            <p:nvPr/>
          </p:nvGrpSpPr>
          <p:grpSpPr>
            <a:xfrm>
              <a:off x="1687019" y="4498682"/>
              <a:ext cx="606635" cy="473176"/>
              <a:chOff x="1086726" y="5280459"/>
              <a:chExt cx="606635" cy="473176"/>
            </a:xfrm>
          </p:grpSpPr>
          <p:pic>
            <p:nvPicPr>
              <p:cNvPr id="35" name="Image 34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7C6A8F64-5295-68CD-228B-644986F8F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726" y="5280459"/>
                <a:ext cx="490284" cy="361493"/>
              </a:xfrm>
              <a:prstGeom prst="rect">
                <a:avLst/>
              </a:prstGeom>
            </p:spPr>
          </p:pic>
          <p:pic>
            <p:nvPicPr>
              <p:cNvPr id="36" name="Graphique 35" descr="Pièces de puzzle avec un remplissage uni">
                <a:extLst>
                  <a:ext uri="{FF2B5EF4-FFF2-40B4-BE49-F238E27FC236}">
                    <a16:creationId xmlns:a16="http://schemas.microsoft.com/office/drawing/2014/main" id="{CA269B64-CCE5-9CF5-794F-82BFFDFAC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31868" y="5392142"/>
                <a:ext cx="361493" cy="361493"/>
              </a:xfrm>
              <a:prstGeom prst="rect">
                <a:avLst/>
              </a:prstGeom>
            </p:spPr>
          </p:pic>
        </p:grpSp>
        <p:pic>
          <p:nvPicPr>
            <p:cNvPr id="34" name="Graphique 33" descr="Fermer avec un remplissage uni">
              <a:extLst>
                <a:ext uri="{FF2B5EF4-FFF2-40B4-BE49-F238E27FC236}">
                  <a16:creationId xmlns:a16="http://schemas.microsoft.com/office/drawing/2014/main" id="{6C45F920-5744-1B01-AE88-6C356D95A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3232" y="4557879"/>
              <a:ext cx="265299" cy="265299"/>
            </a:xfrm>
            <a:prstGeom prst="rect">
              <a:avLst/>
            </a:prstGeom>
          </p:spPr>
        </p:pic>
      </p:grpSp>
      <p:pic>
        <p:nvPicPr>
          <p:cNvPr id="37" name="Image 36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B29FD62-583C-E299-E27E-4B57C5E81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28" y="4551034"/>
            <a:ext cx="490284" cy="361493"/>
          </a:xfrm>
          <a:prstGeom prst="rect">
            <a:avLst/>
          </a:prstGeom>
        </p:spPr>
      </p:pic>
      <p:pic>
        <p:nvPicPr>
          <p:cNvPr id="39" name="Graphique 38" descr="Fermer avec un remplissage uni">
            <a:extLst>
              <a:ext uri="{FF2B5EF4-FFF2-40B4-BE49-F238E27FC236}">
                <a16:creationId xmlns:a16="http://schemas.microsoft.com/office/drawing/2014/main" id="{D3931EF9-A7AC-7FF6-876B-DDA999EC40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20420" y="4599131"/>
            <a:ext cx="265299" cy="26529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D8BB335-AD6D-FA1D-1FA3-E4BE6033E4B4}"/>
              </a:ext>
            </a:extLst>
          </p:cNvPr>
          <p:cNvSpPr/>
          <p:nvPr/>
        </p:nvSpPr>
        <p:spPr>
          <a:xfrm>
            <a:off x="6561344" y="4606875"/>
            <a:ext cx="3698495" cy="10261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269F8797-2F92-8409-1652-3EC07D308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87" y="4723972"/>
            <a:ext cx="490284" cy="361493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F74874B9-B816-3CB1-AB7E-4E84B4B75485}"/>
              </a:ext>
            </a:extLst>
          </p:cNvPr>
          <p:cNvGrpSpPr/>
          <p:nvPr/>
        </p:nvGrpSpPr>
        <p:grpSpPr>
          <a:xfrm>
            <a:off x="7358530" y="4673073"/>
            <a:ext cx="606635" cy="473176"/>
            <a:chOff x="1086726" y="5280459"/>
            <a:chExt cx="606635" cy="473176"/>
          </a:xfrm>
        </p:grpSpPr>
        <p:pic>
          <p:nvPicPr>
            <p:cNvPr id="43" name="Image 42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9EA56135-5A10-49E1-BC38-1D87D30F3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726" y="5280459"/>
              <a:ext cx="490284" cy="361493"/>
            </a:xfrm>
            <a:prstGeom prst="rect">
              <a:avLst/>
            </a:prstGeom>
          </p:spPr>
        </p:pic>
        <p:pic>
          <p:nvPicPr>
            <p:cNvPr id="44" name="Graphique 43" descr="Pièces de puzzle avec un remplissage uni">
              <a:extLst>
                <a:ext uri="{FF2B5EF4-FFF2-40B4-BE49-F238E27FC236}">
                  <a16:creationId xmlns:a16="http://schemas.microsoft.com/office/drawing/2014/main" id="{FAB45BA3-72AF-9C5E-37E2-BAC355A7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31868" y="5392142"/>
              <a:ext cx="361493" cy="361493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4FA62415-B10A-1308-69A0-D62896773FA2}"/>
              </a:ext>
            </a:extLst>
          </p:cNvPr>
          <p:cNvGrpSpPr/>
          <p:nvPr/>
        </p:nvGrpSpPr>
        <p:grpSpPr>
          <a:xfrm>
            <a:off x="8264301" y="4673073"/>
            <a:ext cx="606635" cy="473176"/>
            <a:chOff x="1687019" y="4498682"/>
            <a:chExt cx="606635" cy="473176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A168C1C-2FA0-E02B-18D7-5F24E4B5DF3D}"/>
                </a:ext>
              </a:extLst>
            </p:cNvPr>
            <p:cNvGrpSpPr/>
            <p:nvPr/>
          </p:nvGrpSpPr>
          <p:grpSpPr>
            <a:xfrm>
              <a:off x="1687019" y="4498682"/>
              <a:ext cx="606635" cy="473176"/>
              <a:chOff x="1086726" y="5280459"/>
              <a:chExt cx="606635" cy="473176"/>
            </a:xfrm>
          </p:grpSpPr>
          <p:pic>
            <p:nvPicPr>
              <p:cNvPr id="48" name="Image 47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FC56568A-3795-C96F-D24E-92196CDE2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726" y="5280459"/>
                <a:ext cx="490284" cy="361493"/>
              </a:xfrm>
              <a:prstGeom prst="rect">
                <a:avLst/>
              </a:prstGeom>
            </p:spPr>
          </p:pic>
          <p:pic>
            <p:nvPicPr>
              <p:cNvPr id="49" name="Graphique 48" descr="Pièces de puzzle avec un remplissage uni">
                <a:extLst>
                  <a:ext uri="{FF2B5EF4-FFF2-40B4-BE49-F238E27FC236}">
                    <a16:creationId xmlns:a16="http://schemas.microsoft.com/office/drawing/2014/main" id="{4581C501-48C4-A02E-CA2D-CA6C4B677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31868" y="5392142"/>
                <a:ext cx="361493" cy="361493"/>
              </a:xfrm>
              <a:prstGeom prst="rect">
                <a:avLst/>
              </a:prstGeom>
            </p:spPr>
          </p:pic>
        </p:grpSp>
        <p:pic>
          <p:nvPicPr>
            <p:cNvPr id="47" name="Graphique 46" descr="Fermer avec un remplissage uni">
              <a:extLst>
                <a:ext uri="{FF2B5EF4-FFF2-40B4-BE49-F238E27FC236}">
                  <a16:creationId xmlns:a16="http://schemas.microsoft.com/office/drawing/2014/main" id="{9C73099F-D02D-905E-ACB3-049FB3F2F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13232" y="4557879"/>
              <a:ext cx="265299" cy="265299"/>
            </a:xfrm>
            <a:prstGeom prst="rect">
              <a:avLst/>
            </a:prstGeom>
          </p:spPr>
        </p:pic>
      </p:grpSp>
      <p:pic>
        <p:nvPicPr>
          <p:cNvPr id="50" name="Image 4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B3682D55-A005-75A5-47E1-D4FD46EB6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39" y="4728915"/>
            <a:ext cx="490284" cy="361493"/>
          </a:xfrm>
          <a:prstGeom prst="rect">
            <a:avLst/>
          </a:prstGeom>
        </p:spPr>
      </p:pic>
      <p:pic>
        <p:nvPicPr>
          <p:cNvPr id="51" name="Graphique 50" descr="Fermer avec un remplissage uni">
            <a:extLst>
              <a:ext uri="{FF2B5EF4-FFF2-40B4-BE49-F238E27FC236}">
                <a16:creationId xmlns:a16="http://schemas.microsoft.com/office/drawing/2014/main" id="{E2E45C75-3196-AE41-6C8D-2DD3A9AE90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91931" y="4777012"/>
            <a:ext cx="265299" cy="265299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C6A9C2CD-0710-DA25-1AEE-9A9A19318578}"/>
              </a:ext>
            </a:extLst>
          </p:cNvPr>
          <p:cNvGrpSpPr/>
          <p:nvPr/>
        </p:nvGrpSpPr>
        <p:grpSpPr>
          <a:xfrm>
            <a:off x="5181006" y="4909661"/>
            <a:ext cx="1643023" cy="1332545"/>
            <a:chOff x="5181006" y="4909661"/>
            <a:chExt cx="1643023" cy="1332545"/>
          </a:xfrm>
        </p:grpSpPr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222ADA8D-35FD-FA52-39EB-310A14BDED33}"/>
                </a:ext>
              </a:extLst>
            </p:cNvPr>
            <p:cNvGrpSpPr/>
            <p:nvPr/>
          </p:nvGrpSpPr>
          <p:grpSpPr>
            <a:xfrm>
              <a:off x="5347916" y="4909661"/>
              <a:ext cx="1213428" cy="1332545"/>
              <a:chOff x="5198518" y="4895701"/>
              <a:chExt cx="1213428" cy="1332545"/>
            </a:xfrm>
          </p:grpSpPr>
          <p:pic>
            <p:nvPicPr>
              <p:cNvPr id="14" name="Graphique 13" descr="Chronomètre 33% avec un remplissage uni">
                <a:extLst>
                  <a:ext uri="{FF2B5EF4-FFF2-40B4-BE49-F238E27FC236}">
                    <a16:creationId xmlns:a16="http://schemas.microsoft.com/office/drawing/2014/main" id="{936C88D4-83E2-6B69-861E-9BF58B2F2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21229" y="4895701"/>
                <a:ext cx="646787" cy="646787"/>
              </a:xfrm>
              <a:prstGeom prst="rect">
                <a:avLst/>
              </a:prstGeom>
            </p:spPr>
          </p:pic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5B4968F8-E85F-E785-F82C-03AC14E50824}"/>
                  </a:ext>
                </a:extLst>
              </p:cNvPr>
              <p:cNvSpPr txBox="1"/>
              <p:nvPr/>
            </p:nvSpPr>
            <p:spPr>
              <a:xfrm>
                <a:off x="5198518" y="5304916"/>
                <a:ext cx="121342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5400" b="1" dirty="0"/>
                  <a:t>&lt;</a:t>
                </a:r>
              </a:p>
            </p:txBody>
          </p:sp>
        </p:grpSp>
        <p:pic>
          <p:nvPicPr>
            <p:cNvPr id="5" name="Image 4" descr="Une image contenant texte, Police, logo, Graphique&#10;&#10;Description générée automatiquement">
              <a:extLst>
                <a:ext uri="{FF2B5EF4-FFF2-40B4-BE49-F238E27FC236}">
                  <a16:creationId xmlns:a16="http://schemas.microsoft.com/office/drawing/2014/main" id="{D482B7E4-A6BA-7D6F-D5C2-0A1BB4A3D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006" y="5684844"/>
              <a:ext cx="490284" cy="361493"/>
            </a:xfrm>
            <a:prstGeom prst="rect">
              <a:avLst/>
            </a:prstGeom>
          </p:spPr>
        </p:pic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5EA8CA4-731F-E2D2-581B-80923E92C8AA}"/>
                </a:ext>
              </a:extLst>
            </p:cNvPr>
            <p:cNvGrpSpPr/>
            <p:nvPr/>
          </p:nvGrpSpPr>
          <p:grpSpPr>
            <a:xfrm>
              <a:off x="6217394" y="5657047"/>
              <a:ext cx="606635" cy="473176"/>
              <a:chOff x="1086726" y="5280459"/>
              <a:chExt cx="606635" cy="473176"/>
            </a:xfrm>
          </p:grpSpPr>
          <p:pic>
            <p:nvPicPr>
              <p:cNvPr id="10" name="Image 9" descr="Une image contenant texte, Police, logo, Graphique&#10;&#10;Description générée automatiquement">
                <a:extLst>
                  <a:ext uri="{FF2B5EF4-FFF2-40B4-BE49-F238E27FC236}">
                    <a16:creationId xmlns:a16="http://schemas.microsoft.com/office/drawing/2014/main" id="{AC77BB8B-4293-EFE3-1CE6-49F110F8D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726" y="5280459"/>
                <a:ext cx="490284" cy="361493"/>
              </a:xfrm>
              <a:prstGeom prst="rect">
                <a:avLst/>
              </a:prstGeom>
            </p:spPr>
          </p:pic>
          <p:pic>
            <p:nvPicPr>
              <p:cNvPr id="11" name="Graphique 10" descr="Pièces de puzzle avec un remplissage uni">
                <a:extLst>
                  <a:ext uri="{FF2B5EF4-FFF2-40B4-BE49-F238E27FC236}">
                    <a16:creationId xmlns:a16="http://schemas.microsoft.com/office/drawing/2014/main" id="{B103E056-6678-C037-D258-111146E59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331868" y="5392142"/>
                <a:ext cx="361493" cy="361493"/>
              </a:xfrm>
              <a:prstGeom prst="rect">
                <a:avLst/>
              </a:prstGeom>
            </p:spPr>
          </p:pic>
        </p:grp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635DF3DD-9DA4-03E7-0400-D8CC7CBED6EE}"/>
              </a:ext>
            </a:extLst>
          </p:cNvPr>
          <p:cNvGrpSpPr/>
          <p:nvPr/>
        </p:nvGrpSpPr>
        <p:grpSpPr>
          <a:xfrm>
            <a:off x="1194816" y="128693"/>
            <a:ext cx="9256776" cy="864606"/>
            <a:chOff x="1194816" y="128693"/>
            <a:chExt cx="9256776" cy="864606"/>
          </a:xfrm>
        </p:grpSpPr>
        <p:sp>
          <p:nvSpPr>
            <p:cNvPr id="18" name="Titre 1">
              <a:extLst>
                <a:ext uri="{FF2B5EF4-FFF2-40B4-BE49-F238E27FC236}">
                  <a16:creationId xmlns:a16="http://schemas.microsoft.com/office/drawing/2014/main" id="{1A2255A1-9665-C616-4B31-715D4CE198C7}"/>
                </a:ext>
              </a:extLst>
            </p:cNvPr>
            <p:cNvSpPr txBox="1">
              <a:spLocks/>
            </p:cNvSpPr>
            <p:nvPr/>
          </p:nvSpPr>
          <p:spPr>
            <a:xfrm>
              <a:off x="1194816" y="210313"/>
              <a:ext cx="9256776" cy="7829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4000" dirty="0">
                  <a:solidFill>
                    <a:srgbClr val="424242"/>
                  </a:solidFill>
                </a:rPr>
                <a:t>Modèle de prédiction – </a:t>
              </a:r>
              <a:r>
                <a:rPr lang="fr-FR" sz="4000" b="1" dirty="0">
                  <a:solidFill>
                    <a:srgbClr val="424242"/>
                  </a:solidFill>
                </a:rPr>
                <a:t>Emission</a:t>
              </a:r>
            </a:p>
          </p:txBody>
        </p:sp>
        <p:pic>
          <p:nvPicPr>
            <p:cNvPr id="19" name="Image 18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A79CDE55-9E0D-6868-E737-BE8D8D088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8010300" y="128693"/>
              <a:ext cx="1164708" cy="782986"/>
            </a:xfrm>
            <a:prstGeom prst="rect">
              <a:avLst/>
            </a:prstGeom>
          </p:spPr>
        </p:pic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FF5743A9-582B-8C41-3B5A-B7CDADA22888}"/>
              </a:ext>
            </a:extLst>
          </p:cNvPr>
          <p:cNvSpPr/>
          <p:nvPr/>
        </p:nvSpPr>
        <p:spPr>
          <a:xfrm>
            <a:off x="3318353" y="2716968"/>
            <a:ext cx="640659" cy="242928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F067A81-A6C2-AE6E-EC96-671E6F414360}"/>
              </a:ext>
            </a:extLst>
          </p:cNvPr>
          <p:cNvSpPr/>
          <p:nvPr/>
        </p:nvSpPr>
        <p:spPr>
          <a:xfrm>
            <a:off x="8754585" y="1807480"/>
            <a:ext cx="924853" cy="349866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2428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681254A-1027-205C-484C-29CFF6C804A6}"/>
              </a:ext>
            </a:extLst>
          </p:cNvPr>
          <p:cNvGrpSpPr/>
          <p:nvPr/>
        </p:nvGrpSpPr>
        <p:grpSpPr>
          <a:xfrm>
            <a:off x="402722" y="2819629"/>
            <a:ext cx="6120796" cy="2692697"/>
            <a:chOff x="903298" y="1541367"/>
            <a:chExt cx="9048960" cy="3915148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5FDBF22-794C-1B00-B747-C0F501258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3298" y="1541367"/>
              <a:ext cx="9048960" cy="391514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E2AC25-46B1-E963-9F54-E9CEC9434992}"/>
                </a:ext>
              </a:extLst>
            </p:cNvPr>
            <p:cNvSpPr/>
            <p:nvPr/>
          </p:nvSpPr>
          <p:spPr>
            <a:xfrm>
              <a:off x="975815" y="2770318"/>
              <a:ext cx="3269618" cy="2364329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D0F66E7F-ABDA-F20F-A823-349570362899}"/>
              </a:ext>
            </a:extLst>
          </p:cNvPr>
          <p:cNvSpPr txBox="1"/>
          <p:nvPr/>
        </p:nvSpPr>
        <p:spPr>
          <a:xfrm>
            <a:off x="4904437" y="1376624"/>
            <a:ext cx="2383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Feature importance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54DF23E-187F-2D99-2742-F667D6350995}"/>
              </a:ext>
            </a:extLst>
          </p:cNvPr>
          <p:cNvSpPr txBox="1"/>
          <p:nvPr/>
        </p:nvSpPr>
        <p:spPr>
          <a:xfrm>
            <a:off x="2575010" y="2076117"/>
            <a:ext cx="238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Globale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39C0D85-F6E0-5DE6-49D2-29790AE5DFEB}"/>
              </a:ext>
            </a:extLst>
          </p:cNvPr>
          <p:cNvSpPr txBox="1"/>
          <p:nvPr/>
        </p:nvSpPr>
        <p:spPr>
          <a:xfrm>
            <a:off x="7544829" y="2042571"/>
            <a:ext cx="12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Locale</a:t>
            </a:r>
          </a:p>
        </p:txBody>
      </p:sp>
      <p:sp>
        <p:nvSpPr>
          <p:cNvPr id="22" name="Flèche : bas 21">
            <a:extLst>
              <a:ext uri="{FF2B5EF4-FFF2-40B4-BE49-F238E27FC236}">
                <a16:creationId xmlns:a16="http://schemas.microsoft.com/office/drawing/2014/main" id="{A7E30A6F-1833-5C2B-B23B-7DD6FC86E523}"/>
              </a:ext>
            </a:extLst>
          </p:cNvPr>
          <p:cNvSpPr/>
          <p:nvPr/>
        </p:nvSpPr>
        <p:spPr>
          <a:xfrm rot="3010692">
            <a:off x="4449202" y="1665742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bas 22">
            <a:extLst>
              <a:ext uri="{FF2B5EF4-FFF2-40B4-BE49-F238E27FC236}">
                <a16:creationId xmlns:a16="http://schemas.microsoft.com/office/drawing/2014/main" id="{499352A0-5446-81D9-DDC2-C8A7A6B1F5C6}"/>
              </a:ext>
            </a:extLst>
          </p:cNvPr>
          <p:cNvSpPr/>
          <p:nvPr/>
        </p:nvSpPr>
        <p:spPr>
          <a:xfrm rot="18555369">
            <a:off x="7376156" y="1664626"/>
            <a:ext cx="212651" cy="468373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A10DE7BA-7BD5-7373-421B-E6CF52F00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E10C4FD-FAC4-13B8-000E-4727B0B52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4551" y="3499653"/>
            <a:ext cx="3562168" cy="1159776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648AD690-AB54-0AA6-8F9A-B3A7055DA5A4}"/>
              </a:ext>
            </a:extLst>
          </p:cNvPr>
          <p:cNvGrpSpPr/>
          <p:nvPr/>
        </p:nvGrpSpPr>
        <p:grpSpPr>
          <a:xfrm>
            <a:off x="1194816" y="128693"/>
            <a:ext cx="9256776" cy="864606"/>
            <a:chOff x="1194816" y="128693"/>
            <a:chExt cx="9256776" cy="864606"/>
          </a:xfrm>
        </p:grpSpPr>
        <p:sp>
          <p:nvSpPr>
            <p:cNvPr id="6" name="Titre 1">
              <a:extLst>
                <a:ext uri="{FF2B5EF4-FFF2-40B4-BE49-F238E27FC236}">
                  <a16:creationId xmlns:a16="http://schemas.microsoft.com/office/drawing/2014/main" id="{17303173-8CF8-6B70-8CF6-0D3EAF2793B6}"/>
                </a:ext>
              </a:extLst>
            </p:cNvPr>
            <p:cNvSpPr txBox="1">
              <a:spLocks/>
            </p:cNvSpPr>
            <p:nvPr/>
          </p:nvSpPr>
          <p:spPr>
            <a:xfrm>
              <a:off x="1194816" y="210313"/>
              <a:ext cx="9256776" cy="7829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4000" dirty="0">
                  <a:solidFill>
                    <a:srgbClr val="424242"/>
                  </a:solidFill>
                </a:rPr>
                <a:t>Modèle de prédiction – </a:t>
              </a:r>
              <a:r>
                <a:rPr lang="fr-FR" sz="4000" b="1" dirty="0">
                  <a:solidFill>
                    <a:srgbClr val="424242"/>
                  </a:solidFill>
                </a:rPr>
                <a:t>Emission</a:t>
              </a:r>
            </a:p>
          </p:txBody>
        </p:sp>
        <p:pic>
          <p:nvPicPr>
            <p:cNvPr id="8" name="Image 7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93DF576F-9721-791F-DB44-BBF1C04FF2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8010300" y="128693"/>
              <a:ext cx="1164708" cy="782986"/>
            </a:xfrm>
            <a:prstGeom prst="rect">
              <a:avLst/>
            </a:prstGeom>
          </p:spPr>
        </p:pic>
      </p:grpSp>
      <p:pic>
        <p:nvPicPr>
          <p:cNvPr id="2" name="Image 1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D347D672-CB1B-1780-0973-283FDF3995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85" y="3664857"/>
            <a:ext cx="858944" cy="6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361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A10DE7BA-7BD5-7373-421B-E6CF52F00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68" y="1168599"/>
            <a:ext cx="1564896" cy="517620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91440900-5A44-19F4-90EC-A62C5CEC66C7}"/>
              </a:ext>
            </a:extLst>
          </p:cNvPr>
          <p:cNvGrpSpPr/>
          <p:nvPr/>
        </p:nvGrpSpPr>
        <p:grpSpPr>
          <a:xfrm>
            <a:off x="2351221" y="1686219"/>
            <a:ext cx="8020050" cy="4457700"/>
            <a:chOff x="2351221" y="1604998"/>
            <a:chExt cx="8020050" cy="44577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6884C1B-2D4E-7FF0-7415-E7F8FCFB0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51221" y="1604998"/>
              <a:ext cx="8020050" cy="44577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54DF23E-187F-2D99-2742-F667D6350995}"/>
                </a:ext>
              </a:extLst>
            </p:cNvPr>
            <p:cNvSpPr txBox="1"/>
            <p:nvPr/>
          </p:nvSpPr>
          <p:spPr>
            <a:xfrm>
              <a:off x="8706251" y="2666097"/>
              <a:ext cx="699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≈10%</a:t>
              </a:r>
            </a:p>
          </p:txBody>
        </p:sp>
        <p:sp>
          <p:nvSpPr>
            <p:cNvPr id="6" name="Flèche : double flèche verticale 5">
              <a:extLst>
                <a:ext uri="{FF2B5EF4-FFF2-40B4-BE49-F238E27FC236}">
                  <a16:creationId xmlns:a16="http://schemas.microsoft.com/office/drawing/2014/main" id="{501B9ADB-2FA6-EF5F-DB6E-815D24D1E6D5}"/>
                </a:ext>
              </a:extLst>
            </p:cNvPr>
            <p:cNvSpPr/>
            <p:nvPr/>
          </p:nvSpPr>
          <p:spPr>
            <a:xfrm>
              <a:off x="8332351" y="2366899"/>
              <a:ext cx="188464" cy="852321"/>
            </a:xfrm>
            <a:prstGeom prst="up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8" name="Connecteur droit 17">
              <a:extLst>
                <a:ext uri="{FF2B5EF4-FFF2-40B4-BE49-F238E27FC236}">
                  <a16:creationId xmlns:a16="http://schemas.microsoft.com/office/drawing/2014/main" id="{C40AB451-D178-B69F-E3DB-D40F2AB4EF09}"/>
                </a:ext>
              </a:extLst>
            </p:cNvPr>
            <p:cNvCxnSpPr>
              <a:cxnSpLocks/>
            </p:cNvCxnSpPr>
            <p:nvPr/>
          </p:nvCxnSpPr>
          <p:spPr>
            <a:xfrm>
              <a:off x="7727654" y="2111496"/>
              <a:ext cx="0" cy="13192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FD9FDB8E-F91E-32F0-1FEA-7D6089D9AAF0}"/>
              </a:ext>
            </a:extLst>
          </p:cNvPr>
          <p:cNvGrpSpPr/>
          <p:nvPr/>
        </p:nvGrpSpPr>
        <p:grpSpPr>
          <a:xfrm>
            <a:off x="1194816" y="128693"/>
            <a:ext cx="9256776" cy="864606"/>
            <a:chOff x="1194816" y="128693"/>
            <a:chExt cx="9256776" cy="864606"/>
          </a:xfrm>
        </p:grpSpPr>
        <p:sp>
          <p:nvSpPr>
            <p:cNvPr id="7" name="Titre 1">
              <a:extLst>
                <a:ext uri="{FF2B5EF4-FFF2-40B4-BE49-F238E27FC236}">
                  <a16:creationId xmlns:a16="http://schemas.microsoft.com/office/drawing/2014/main" id="{A58A5EFE-10E4-B7D0-15D7-AB11C8666200}"/>
                </a:ext>
              </a:extLst>
            </p:cNvPr>
            <p:cNvSpPr txBox="1">
              <a:spLocks/>
            </p:cNvSpPr>
            <p:nvPr/>
          </p:nvSpPr>
          <p:spPr>
            <a:xfrm>
              <a:off x="1194816" y="210313"/>
              <a:ext cx="9256776" cy="78298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fr-FR" sz="4000" dirty="0">
                  <a:solidFill>
                    <a:srgbClr val="424242"/>
                  </a:solidFill>
                </a:rPr>
                <a:t>Modèle de prédiction – </a:t>
              </a:r>
              <a:r>
                <a:rPr lang="fr-FR" sz="4000" b="1" dirty="0">
                  <a:solidFill>
                    <a:srgbClr val="424242"/>
                  </a:solidFill>
                </a:rPr>
                <a:t>Emission</a:t>
              </a:r>
            </a:p>
          </p:txBody>
        </p:sp>
        <p:pic>
          <p:nvPicPr>
            <p:cNvPr id="8" name="Image 7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19075A9A-5670-58B4-29E7-BE30B5A30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8010300" y="128693"/>
              <a:ext cx="1164708" cy="78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94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4816" y="210313"/>
            <a:ext cx="9256776" cy="782986"/>
          </a:xfrm>
        </p:spPr>
        <p:txBody>
          <a:bodyPr>
            <a:noAutofit/>
          </a:bodyPr>
          <a:lstStyle/>
          <a:p>
            <a:pPr algn="l"/>
            <a:r>
              <a:rPr lang="fr-FR" sz="5400" dirty="0">
                <a:solidFill>
                  <a:srgbClr val="424242"/>
                </a:solidFill>
              </a:rPr>
              <a:t>Nettoyage des données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9A64C8C8-0ED5-C739-7C11-59054912E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8858944"/>
              </p:ext>
            </p:extLst>
          </p:nvPr>
        </p:nvGraphicFramePr>
        <p:xfrm>
          <a:off x="1405128" y="905256"/>
          <a:ext cx="9046464" cy="522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e 10">
            <a:extLst>
              <a:ext uri="{FF2B5EF4-FFF2-40B4-BE49-F238E27FC236}">
                <a16:creationId xmlns:a16="http://schemas.microsoft.com/office/drawing/2014/main" id="{96B78F0D-72DD-79B8-4AA9-BD8BE93B1EBA}"/>
              </a:ext>
            </a:extLst>
          </p:cNvPr>
          <p:cNvGrpSpPr/>
          <p:nvPr/>
        </p:nvGrpSpPr>
        <p:grpSpPr>
          <a:xfrm>
            <a:off x="1064514" y="4656986"/>
            <a:ext cx="2119884" cy="1226743"/>
            <a:chOff x="1405128" y="4338171"/>
            <a:chExt cx="2119884" cy="1226743"/>
          </a:xfrm>
        </p:grpSpPr>
        <p:pic>
          <p:nvPicPr>
            <p:cNvPr id="8" name="Image 7" descr="Une image contenant clipart, Graphique, symbole, dessin humoristique&#10;&#10;Description générée automatiquement">
              <a:extLst>
                <a:ext uri="{FF2B5EF4-FFF2-40B4-BE49-F238E27FC236}">
                  <a16:creationId xmlns:a16="http://schemas.microsoft.com/office/drawing/2014/main" id="{B20FFBC3-3105-B67A-76C6-E349B913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128" y="4338171"/>
              <a:ext cx="1119523" cy="1226743"/>
            </a:xfrm>
            <a:prstGeom prst="rect">
              <a:avLst/>
            </a:prstGeom>
          </p:spPr>
        </p:pic>
        <p:pic>
          <p:nvPicPr>
            <p:cNvPr id="10" name="Graphique 9" descr="Outils avec un remplissage uni">
              <a:extLst>
                <a:ext uri="{FF2B5EF4-FFF2-40B4-BE49-F238E27FC236}">
                  <a16:creationId xmlns:a16="http://schemas.microsoft.com/office/drawing/2014/main" id="{8C783C9D-769D-C88E-F9AF-4DE914FE6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10612" y="441960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40595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72A9-3C81-8F78-5E9C-3C2824B52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248" y="235395"/>
            <a:ext cx="3843528" cy="871029"/>
          </a:xfrm>
        </p:spPr>
        <p:txBody>
          <a:bodyPr>
            <a:normAutofit fontScale="90000"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15D9ACF0-8C91-47BC-5E1E-0DFA6FE598C8}"/>
              </a:ext>
            </a:extLst>
          </p:cNvPr>
          <p:cNvSpPr txBox="1">
            <a:spLocks/>
          </p:cNvSpPr>
          <p:nvPr/>
        </p:nvSpPr>
        <p:spPr>
          <a:xfrm>
            <a:off x="597159" y="1418252"/>
            <a:ext cx="10649339" cy="491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 – Problématique</a:t>
            </a:r>
          </a:p>
          <a:p>
            <a:pPr algn="l"/>
            <a:endParaRPr lang="fr-FR" sz="1800" b="1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 – Présentation du jeu de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III - Nettoyage des données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IV – Analyses exploratoires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 – Feature engineering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 – Modèle de prédiction - Energie totale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dirty="0">
                <a:solidFill>
                  <a:srgbClr val="424242"/>
                </a:solidFill>
                <a:latin typeface="Nunito-Regular"/>
              </a:rPr>
              <a:t>VII – Modèle de prédiction - Emission CO</a:t>
            </a:r>
            <a:r>
              <a:rPr lang="fr-FR" sz="1800" baseline="-25000" dirty="0">
                <a:solidFill>
                  <a:srgbClr val="424242"/>
                </a:solidFill>
                <a:latin typeface="Nunito-Regular"/>
              </a:rPr>
              <a:t>2</a:t>
            </a:r>
          </a:p>
          <a:p>
            <a:pPr algn="l"/>
            <a:endParaRPr lang="fr-FR" sz="1800" dirty="0">
              <a:solidFill>
                <a:srgbClr val="424242"/>
              </a:solidFill>
              <a:latin typeface="Nunito-Regular"/>
            </a:endParaRPr>
          </a:p>
          <a:p>
            <a:pPr algn="l"/>
            <a:r>
              <a:rPr lang="fr-FR" sz="1800" b="1" dirty="0">
                <a:solidFill>
                  <a:srgbClr val="424242"/>
                </a:solidFill>
                <a:latin typeface="Nunito-Regular"/>
              </a:rPr>
              <a:t>VIII - Conclusion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72941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E7969CE-8058-6122-CD20-8F4DD479E562}"/>
              </a:ext>
            </a:extLst>
          </p:cNvPr>
          <p:cNvSpPr txBox="1"/>
          <p:nvPr/>
        </p:nvSpPr>
        <p:spPr>
          <a:xfrm>
            <a:off x="493097" y="2025516"/>
            <a:ext cx="92558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Missions :</a:t>
            </a:r>
          </a:p>
          <a:p>
            <a:endParaRPr lang="fr-FR" b="1" dirty="0"/>
          </a:p>
          <a:p>
            <a:pPr marL="342900" indent="-342900">
              <a:buAutoNum type="arabicPeriod"/>
            </a:pPr>
            <a:r>
              <a:rPr lang="fr-FR" dirty="0"/>
              <a:t>Réaliser une courte analyse exploratoire.</a:t>
            </a:r>
          </a:p>
          <a:p>
            <a:pPr marL="342900" indent="-342900">
              <a:buAutoNum type="arabicPeriod"/>
            </a:pPr>
            <a:endParaRPr lang="fr-FR" dirty="0"/>
          </a:p>
          <a:p>
            <a:pPr marL="342900" indent="-342900">
              <a:buAutoNum type="arabicPeriod" startAt="2"/>
            </a:pPr>
            <a:r>
              <a:rPr lang="fr-FR" dirty="0"/>
              <a:t>Tester différents modèles de prédiction pour prédire la consommation totale d'énergie.</a:t>
            </a:r>
          </a:p>
          <a:p>
            <a:pPr marL="342900" indent="-342900">
              <a:buAutoNum type="arabicPeriod" startAt="2"/>
            </a:pPr>
            <a:endParaRPr lang="fr-FR" dirty="0"/>
          </a:p>
          <a:p>
            <a:pPr marL="342900" indent="-342900">
              <a:buAutoNum type="arabicPeriod" startAt="3"/>
            </a:pPr>
            <a:r>
              <a:rPr lang="fr-FR" dirty="0"/>
              <a:t>Tester différents modèles de prédiction pour prédire les émissions de CO2.</a:t>
            </a:r>
          </a:p>
          <a:p>
            <a:pPr marL="342900" indent="-342900">
              <a:buAutoNum type="arabicPeriod" startAt="3"/>
            </a:pPr>
            <a:endParaRPr lang="fr-FR" dirty="0"/>
          </a:p>
          <a:p>
            <a:pPr marL="342900" indent="-342900">
              <a:buAutoNum type="arabicPeriod" startAt="3"/>
            </a:pPr>
            <a:r>
              <a:rPr lang="fr-FR" dirty="0"/>
              <a:t>Evaluer l’intérêt de l’ENERGY STAR Score pour les prédictions</a:t>
            </a:r>
          </a:p>
        </p:txBody>
      </p:sp>
      <p:pic>
        <p:nvPicPr>
          <p:cNvPr id="10" name="Graphique 9" descr="Mille contour">
            <a:extLst>
              <a:ext uri="{FF2B5EF4-FFF2-40B4-BE49-F238E27FC236}">
                <a16:creationId xmlns:a16="http://schemas.microsoft.com/office/drawing/2014/main" id="{243C2C72-7425-3B8A-7AE2-C5430EEC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4289" y="2558108"/>
            <a:ext cx="1080000" cy="1080000"/>
          </a:xfrm>
          <a:prstGeom prst="rect">
            <a:avLst/>
          </a:prstGeom>
        </p:spPr>
      </p:pic>
      <p:pic>
        <p:nvPicPr>
          <p:cNvPr id="13" name="Graphique 12" descr="Coche avec un remplissage uni">
            <a:extLst>
              <a:ext uri="{FF2B5EF4-FFF2-40B4-BE49-F238E27FC236}">
                <a16:creationId xmlns:a16="http://schemas.microsoft.com/office/drawing/2014/main" id="{D41163C9-4D8B-19DA-C8F4-8141FF7FC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6349" y="2558108"/>
            <a:ext cx="360000" cy="360000"/>
          </a:xfrm>
          <a:prstGeom prst="rect">
            <a:avLst/>
          </a:prstGeom>
        </p:spPr>
      </p:pic>
      <p:pic>
        <p:nvPicPr>
          <p:cNvPr id="19" name="Graphique 18" descr="Coche avec un remplissage uni">
            <a:extLst>
              <a:ext uri="{FF2B5EF4-FFF2-40B4-BE49-F238E27FC236}">
                <a16:creationId xmlns:a16="http://schemas.microsoft.com/office/drawing/2014/main" id="{1ECEC782-E7C1-0DEE-EC35-1E4608E9A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8949" y="3138177"/>
            <a:ext cx="360000" cy="360000"/>
          </a:xfrm>
          <a:prstGeom prst="rect">
            <a:avLst/>
          </a:prstGeom>
        </p:spPr>
      </p:pic>
      <p:pic>
        <p:nvPicPr>
          <p:cNvPr id="23" name="Graphique 22" descr="Coche avec un remplissage uni">
            <a:extLst>
              <a:ext uri="{FF2B5EF4-FFF2-40B4-BE49-F238E27FC236}">
                <a16:creationId xmlns:a16="http://schemas.microsoft.com/office/drawing/2014/main" id="{C4057ECC-71D2-9309-07FB-499C5A3CE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09749" y="3684277"/>
            <a:ext cx="360000" cy="360000"/>
          </a:xfrm>
          <a:prstGeom prst="rect">
            <a:avLst/>
          </a:prstGeom>
        </p:spPr>
      </p:pic>
      <p:pic>
        <p:nvPicPr>
          <p:cNvPr id="33" name="Graphique 32" descr="Coche avec un remplissage uni">
            <a:extLst>
              <a:ext uri="{FF2B5EF4-FFF2-40B4-BE49-F238E27FC236}">
                <a16:creationId xmlns:a16="http://schemas.microsoft.com/office/drawing/2014/main" id="{13AA005E-0B39-87B2-AA70-1BE32F03E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46099" y="4192277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233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Conclusion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27EECA2-CE10-41AB-AD19-B95436C8C715}"/>
              </a:ext>
            </a:extLst>
          </p:cNvPr>
          <p:cNvGrpSpPr/>
          <p:nvPr/>
        </p:nvGrpSpPr>
        <p:grpSpPr>
          <a:xfrm>
            <a:off x="1654142" y="1752379"/>
            <a:ext cx="7588731" cy="782986"/>
            <a:chOff x="1654142" y="1339629"/>
            <a:chExt cx="7588731" cy="78298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C02ACF9-1172-1C51-4FC2-ED4D7DEE70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93695" b="45560"/>
            <a:stretch/>
          </p:blipFill>
          <p:spPr>
            <a:xfrm>
              <a:off x="1654142" y="1339629"/>
              <a:ext cx="636509" cy="782986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9DBA3DF-7CB5-156F-AC25-3EE2B9DCEDAC}"/>
                </a:ext>
              </a:extLst>
            </p:cNvPr>
            <p:cNvSpPr txBox="1"/>
            <p:nvPr/>
          </p:nvSpPr>
          <p:spPr>
            <a:xfrm>
              <a:off x="2403535" y="1425505"/>
              <a:ext cx="683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Le modèle </a:t>
              </a:r>
              <a:r>
                <a:rPr lang="fr-FR" b="1" dirty="0"/>
                <a:t>GradientBoosting</a:t>
              </a:r>
              <a:r>
                <a:rPr lang="fr-FR" dirty="0"/>
                <a:t> démontre les meilleures performances</a:t>
              </a:r>
            </a:p>
          </p:txBody>
        </p:sp>
      </p:grpSp>
      <p:pic>
        <p:nvPicPr>
          <p:cNvPr id="22" name="Image 21" descr="Une image contenant capture d’écran, art, conception&#10;&#10;Description générée automatiquement">
            <a:extLst>
              <a:ext uri="{FF2B5EF4-FFF2-40B4-BE49-F238E27FC236}">
                <a16:creationId xmlns:a16="http://schemas.microsoft.com/office/drawing/2014/main" id="{6160E898-C42A-A383-AFCF-CBE6AA699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368" y="1268159"/>
            <a:ext cx="1544820" cy="510979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id="{91B65B77-5F5A-C682-EEA7-0FDDF09F80C6}"/>
              </a:ext>
            </a:extLst>
          </p:cNvPr>
          <p:cNvGrpSpPr/>
          <p:nvPr/>
        </p:nvGrpSpPr>
        <p:grpSpPr>
          <a:xfrm>
            <a:off x="3009609" y="2868481"/>
            <a:ext cx="5239306" cy="591115"/>
            <a:chOff x="3009609" y="2061661"/>
            <a:chExt cx="5239306" cy="591115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40C69DA-0FD4-780D-C24A-BD6402BF40A9}"/>
                </a:ext>
              </a:extLst>
            </p:cNvPr>
            <p:cNvGrpSpPr/>
            <p:nvPr/>
          </p:nvGrpSpPr>
          <p:grpSpPr>
            <a:xfrm>
              <a:off x="4157259" y="2172553"/>
              <a:ext cx="4091656" cy="369332"/>
              <a:chOff x="4157259" y="2172553"/>
              <a:chExt cx="4091656" cy="369332"/>
            </a:xfrm>
          </p:grpSpPr>
          <p:pic>
            <p:nvPicPr>
              <p:cNvPr id="8" name="Image 7" descr="Une image contenant capture d’écran, Police, texte, Graphique&#10;&#10;Description générée automatiquement">
                <a:extLst>
                  <a:ext uri="{FF2B5EF4-FFF2-40B4-BE49-F238E27FC236}">
                    <a16:creationId xmlns:a16="http://schemas.microsoft.com/office/drawing/2014/main" id="{A4F2505B-2823-373D-45B3-A2104E3459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2" t="23127" r="6128" b="43795"/>
              <a:stretch/>
            </p:blipFill>
            <p:spPr>
              <a:xfrm>
                <a:off x="5865910" y="2199628"/>
                <a:ext cx="765814" cy="315182"/>
              </a:xfrm>
              <a:prstGeom prst="rect">
                <a:avLst/>
              </a:prstGeom>
            </p:spPr>
          </p:pic>
          <p:pic>
            <p:nvPicPr>
              <p:cNvPr id="9" name="Image 8" descr="Une image contenant symbole, Police, conception&#10;&#10;Description générée automatiquement">
                <a:extLst>
                  <a:ext uri="{FF2B5EF4-FFF2-40B4-BE49-F238E27FC236}">
                    <a16:creationId xmlns:a16="http://schemas.microsoft.com/office/drawing/2014/main" id="{AFF86EFB-4690-6DC2-F92D-B298FE3DC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259" y="2186606"/>
                <a:ext cx="354055" cy="341227"/>
              </a:xfrm>
              <a:prstGeom prst="rect">
                <a:avLst/>
              </a:prstGeom>
            </p:spPr>
          </p:pic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336A9A31-3569-3E28-BE04-9764176D7E0E}"/>
                  </a:ext>
                </a:extLst>
              </p:cNvPr>
              <p:cNvSpPr txBox="1"/>
              <p:nvPr/>
            </p:nvSpPr>
            <p:spPr>
              <a:xfrm>
                <a:off x="4637621" y="2172553"/>
                <a:ext cx="765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0,88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7FA65DD-9E58-F5CB-285E-F2044BC088EC}"/>
                  </a:ext>
                </a:extLst>
              </p:cNvPr>
              <p:cNvSpPr txBox="1"/>
              <p:nvPr/>
            </p:nvSpPr>
            <p:spPr>
              <a:xfrm>
                <a:off x="6631724" y="2172553"/>
                <a:ext cx="1617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± 0,41 kBtu</a:t>
                </a:r>
              </a:p>
            </p:txBody>
          </p:sp>
        </p:grpSp>
        <p:pic>
          <p:nvPicPr>
            <p:cNvPr id="25" name="Image 24" descr="Une image contenant Graphique, symbole, Police, logo&#10;&#10;Description générée automatiquement">
              <a:extLst>
                <a:ext uri="{FF2B5EF4-FFF2-40B4-BE49-F238E27FC236}">
                  <a16:creationId xmlns:a16="http://schemas.microsoft.com/office/drawing/2014/main" id="{332F7208-824D-49AE-03B6-91A60B1C3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609" y="2061661"/>
              <a:ext cx="533506" cy="591115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5D36E7A-6238-DF34-4EE2-51C68A1AFB77}"/>
              </a:ext>
            </a:extLst>
          </p:cNvPr>
          <p:cNvGrpSpPr/>
          <p:nvPr/>
        </p:nvGrpSpPr>
        <p:grpSpPr>
          <a:xfrm>
            <a:off x="2571153" y="3930441"/>
            <a:ext cx="5677762" cy="782986"/>
            <a:chOff x="2586610" y="2758124"/>
            <a:chExt cx="5677762" cy="782986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9FB4541E-3193-27B0-74C9-7D672CEA2C77}"/>
                </a:ext>
              </a:extLst>
            </p:cNvPr>
            <p:cNvGrpSpPr/>
            <p:nvPr/>
          </p:nvGrpSpPr>
          <p:grpSpPr>
            <a:xfrm>
              <a:off x="4172716" y="3049335"/>
              <a:ext cx="4091656" cy="369332"/>
              <a:chOff x="4157259" y="2172553"/>
              <a:chExt cx="4091656" cy="369332"/>
            </a:xfrm>
          </p:grpSpPr>
          <p:pic>
            <p:nvPicPr>
              <p:cNvPr id="16" name="Image 15" descr="Une image contenant capture d’écran, Police, texte, Graphique&#10;&#10;Description générée automatiquement">
                <a:extLst>
                  <a:ext uri="{FF2B5EF4-FFF2-40B4-BE49-F238E27FC236}">
                    <a16:creationId xmlns:a16="http://schemas.microsoft.com/office/drawing/2014/main" id="{6E02FEE0-C908-FA05-7A0D-5342A67842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2" t="23127" r="6128" b="43795"/>
              <a:stretch/>
            </p:blipFill>
            <p:spPr>
              <a:xfrm>
                <a:off x="5865910" y="2199628"/>
                <a:ext cx="765814" cy="315182"/>
              </a:xfrm>
              <a:prstGeom prst="rect">
                <a:avLst/>
              </a:prstGeom>
            </p:spPr>
          </p:pic>
          <p:pic>
            <p:nvPicPr>
              <p:cNvPr id="18" name="Image 17" descr="Une image contenant symbole, Police, conception&#10;&#10;Description générée automatiquement">
                <a:extLst>
                  <a:ext uri="{FF2B5EF4-FFF2-40B4-BE49-F238E27FC236}">
                    <a16:creationId xmlns:a16="http://schemas.microsoft.com/office/drawing/2014/main" id="{7CD659AC-066C-E813-27C9-8E2543F81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259" y="2186606"/>
                <a:ext cx="354055" cy="341227"/>
              </a:xfrm>
              <a:prstGeom prst="rect">
                <a:avLst/>
              </a:prstGeom>
            </p:spPr>
          </p:pic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F38490B5-F42D-15F8-3800-3CFFF17F4C19}"/>
                  </a:ext>
                </a:extLst>
              </p:cNvPr>
              <p:cNvSpPr txBox="1"/>
              <p:nvPr/>
            </p:nvSpPr>
            <p:spPr>
              <a:xfrm>
                <a:off x="4637621" y="2172553"/>
                <a:ext cx="765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0,90</a:t>
                </a:r>
              </a:p>
            </p:txBody>
          </p: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1D7215A6-0AE4-FCC6-5E26-21DE343D169E}"/>
                  </a:ext>
                </a:extLst>
              </p:cNvPr>
              <p:cNvSpPr txBox="1"/>
              <p:nvPr/>
            </p:nvSpPr>
            <p:spPr>
              <a:xfrm>
                <a:off x="6631724" y="2172553"/>
                <a:ext cx="16171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± 0,42 tCO2e</a:t>
                </a:r>
              </a:p>
            </p:txBody>
          </p:sp>
        </p:grpSp>
        <p:pic>
          <p:nvPicPr>
            <p:cNvPr id="26" name="Image 25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4E04DACF-B175-9F75-0F83-99FC91B23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2586610" y="2758124"/>
              <a:ext cx="1164708" cy="782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561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02ACF9-1172-1C51-4FC2-ED4D7DEE7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3695" b="45560"/>
          <a:stretch/>
        </p:blipFill>
        <p:spPr>
          <a:xfrm>
            <a:off x="1654142" y="1339629"/>
            <a:ext cx="636509" cy="782986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5CFACB77-E9D3-BCA5-1B47-187B2B6FB6C6}"/>
              </a:ext>
            </a:extLst>
          </p:cNvPr>
          <p:cNvGrpSpPr/>
          <p:nvPr/>
        </p:nvGrpSpPr>
        <p:grpSpPr>
          <a:xfrm>
            <a:off x="2486083" y="1502996"/>
            <a:ext cx="5388748" cy="2585323"/>
            <a:chOff x="2593609" y="3939140"/>
            <a:chExt cx="5388748" cy="2585323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5B112416-1C4B-72F0-7F65-FBCA54CB06DF}"/>
                </a:ext>
              </a:extLst>
            </p:cNvPr>
            <p:cNvSpPr txBox="1"/>
            <p:nvPr/>
          </p:nvSpPr>
          <p:spPr>
            <a:xfrm>
              <a:off x="2593609" y="3939140"/>
              <a:ext cx="485028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4 features importantes pour les 2 prédictions :</a:t>
              </a:r>
            </a:p>
            <a:p>
              <a:endParaRPr lang="fr-FR" dirty="0"/>
            </a:p>
            <a:p>
              <a:r>
                <a:rPr lang="fr-FR" dirty="0"/>
                <a:t>- Surface d’usage principale</a:t>
              </a:r>
            </a:p>
            <a:p>
              <a:endParaRPr lang="fr-FR" dirty="0"/>
            </a:p>
            <a:p>
              <a:r>
                <a:rPr lang="fr-FR" dirty="0"/>
                <a:t>- Proportion d’énergie provenant de l’électricité</a:t>
              </a:r>
            </a:p>
            <a:p>
              <a:endParaRPr lang="fr-FR" dirty="0"/>
            </a:p>
            <a:p>
              <a:r>
                <a:rPr lang="fr-FR" dirty="0"/>
                <a:t>- Usage principal du bâtiment comme entrepôt</a:t>
              </a:r>
            </a:p>
            <a:p>
              <a:endParaRPr lang="fr-FR" dirty="0"/>
            </a:p>
            <a:p>
              <a:r>
                <a:rPr lang="fr-FR" dirty="0"/>
                <a:t>- ENERGY STAR Score non-imputé</a:t>
              </a:r>
            </a:p>
          </p:txBody>
        </p:sp>
        <p:pic>
          <p:nvPicPr>
            <p:cNvPr id="29" name="Image 28" descr="Une image contenant Graphique, symbole, Police, logo&#10;&#10;Description générée automatiquement">
              <a:extLst>
                <a:ext uri="{FF2B5EF4-FFF2-40B4-BE49-F238E27FC236}">
                  <a16:creationId xmlns:a16="http://schemas.microsoft.com/office/drawing/2014/main" id="{5452BA66-0886-FA13-96E6-3D9DF87D3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6135" y="4515132"/>
              <a:ext cx="295912" cy="327865"/>
            </a:xfrm>
            <a:prstGeom prst="rect">
              <a:avLst/>
            </a:prstGeom>
          </p:spPr>
        </p:pic>
        <p:pic>
          <p:nvPicPr>
            <p:cNvPr id="30" name="Image 29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EAAEC042-CEAD-31DD-B883-BAB7617CD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5848023" y="4539539"/>
              <a:ext cx="415093" cy="279050"/>
            </a:xfrm>
            <a:prstGeom prst="rect">
              <a:avLst/>
            </a:prstGeom>
          </p:spPr>
        </p:pic>
        <p:pic>
          <p:nvPicPr>
            <p:cNvPr id="12" name="Image 11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96FE1D92-315C-4DCF-F350-335F1EBA6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7567264" y="5065150"/>
              <a:ext cx="415093" cy="279050"/>
            </a:xfrm>
            <a:prstGeom prst="rect">
              <a:avLst/>
            </a:prstGeom>
          </p:spPr>
        </p:pic>
        <p:pic>
          <p:nvPicPr>
            <p:cNvPr id="14" name="Image 13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0D9D0D8B-9291-A2AE-83B4-EBC4890D8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6263116" y="6179449"/>
              <a:ext cx="415093" cy="279050"/>
            </a:xfrm>
            <a:prstGeom prst="rect">
              <a:avLst/>
            </a:prstGeom>
          </p:spPr>
        </p:pic>
      </p:grpSp>
      <p:pic>
        <p:nvPicPr>
          <p:cNvPr id="8" name="Image 7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C10DAAE2-3BB8-DB99-FA53-E36E06303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26" y="2629006"/>
            <a:ext cx="295912" cy="327865"/>
          </a:xfrm>
          <a:prstGeom prst="rect">
            <a:avLst/>
          </a:prstGeom>
        </p:spPr>
      </p:pic>
      <p:pic>
        <p:nvPicPr>
          <p:cNvPr id="9" name="Image 8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B02A0D0B-D7C1-ED7D-FCBF-F94FF46E4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26" y="3184594"/>
            <a:ext cx="295912" cy="327865"/>
          </a:xfrm>
          <a:prstGeom prst="rect">
            <a:avLst/>
          </a:prstGeom>
        </p:spPr>
      </p:pic>
      <p:pic>
        <p:nvPicPr>
          <p:cNvPr id="11" name="Image 10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6C8F180B-E2AE-99CC-50D7-0E6434044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88" y="3743305"/>
            <a:ext cx="295912" cy="3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28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Conclusion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02ACF9-1172-1C51-4FC2-ED4D7DEE70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3695" b="45560"/>
          <a:stretch/>
        </p:blipFill>
        <p:spPr>
          <a:xfrm>
            <a:off x="1654142" y="1339629"/>
            <a:ext cx="636509" cy="782986"/>
          </a:xfrm>
          <a:prstGeom prst="rect">
            <a:avLst/>
          </a:prstGeom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5CFACB77-E9D3-BCA5-1B47-187B2B6FB6C6}"/>
              </a:ext>
            </a:extLst>
          </p:cNvPr>
          <p:cNvGrpSpPr/>
          <p:nvPr/>
        </p:nvGrpSpPr>
        <p:grpSpPr>
          <a:xfrm>
            <a:off x="2486083" y="1502996"/>
            <a:ext cx="5388748" cy="2585323"/>
            <a:chOff x="2593609" y="3939140"/>
            <a:chExt cx="5388748" cy="2585323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5B112416-1C4B-72F0-7F65-FBCA54CB06DF}"/>
                </a:ext>
              </a:extLst>
            </p:cNvPr>
            <p:cNvSpPr txBox="1"/>
            <p:nvPr/>
          </p:nvSpPr>
          <p:spPr>
            <a:xfrm>
              <a:off x="2593609" y="3939140"/>
              <a:ext cx="485028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4 features importantes pour les 2 prédictions :</a:t>
              </a:r>
            </a:p>
            <a:p>
              <a:endParaRPr lang="fr-FR" dirty="0"/>
            </a:p>
            <a:p>
              <a:r>
                <a:rPr lang="fr-FR" dirty="0"/>
                <a:t>- Surface d’usage principale</a:t>
              </a:r>
            </a:p>
            <a:p>
              <a:endParaRPr lang="fr-FR" dirty="0"/>
            </a:p>
            <a:p>
              <a:r>
                <a:rPr lang="fr-FR" dirty="0"/>
                <a:t>- Proportion d’énergie provenant de l’électricité</a:t>
              </a:r>
            </a:p>
            <a:p>
              <a:endParaRPr lang="fr-FR" dirty="0"/>
            </a:p>
            <a:p>
              <a:r>
                <a:rPr lang="fr-FR" dirty="0"/>
                <a:t>- Usage principal du bâtiment comme entrepôt</a:t>
              </a:r>
            </a:p>
            <a:p>
              <a:endParaRPr lang="fr-FR" dirty="0"/>
            </a:p>
            <a:p>
              <a:r>
                <a:rPr lang="fr-FR" dirty="0"/>
                <a:t>- ENERGY STAR Score non-imputé</a:t>
              </a:r>
            </a:p>
          </p:txBody>
        </p:sp>
        <p:pic>
          <p:nvPicPr>
            <p:cNvPr id="29" name="Image 28" descr="Une image contenant Graphique, symbole, Police, logo&#10;&#10;Description générée automatiquement">
              <a:extLst>
                <a:ext uri="{FF2B5EF4-FFF2-40B4-BE49-F238E27FC236}">
                  <a16:creationId xmlns:a16="http://schemas.microsoft.com/office/drawing/2014/main" id="{5452BA66-0886-FA13-96E6-3D9DF87D3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6135" y="4515132"/>
              <a:ext cx="295912" cy="327865"/>
            </a:xfrm>
            <a:prstGeom prst="rect">
              <a:avLst/>
            </a:prstGeom>
          </p:spPr>
        </p:pic>
        <p:pic>
          <p:nvPicPr>
            <p:cNvPr id="30" name="Image 29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EAAEC042-CEAD-31DD-B883-BAB7617CD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5848023" y="4539539"/>
              <a:ext cx="415093" cy="279050"/>
            </a:xfrm>
            <a:prstGeom prst="rect">
              <a:avLst/>
            </a:prstGeom>
          </p:spPr>
        </p:pic>
        <p:pic>
          <p:nvPicPr>
            <p:cNvPr id="12" name="Image 11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96FE1D92-315C-4DCF-F350-335F1EBA64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7567264" y="5065150"/>
              <a:ext cx="415093" cy="279050"/>
            </a:xfrm>
            <a:prstGeom prst="rect">
              <a:avLst/>
            </a:prstGeom>
          </p:spPr>
        </p:pic>
        <p:pic>
          <p:nvPicPr>
            <p:cNvPr id="14" name="Image 13" descr="Une image contenant noir, obscurité&#10;&#10;Description générée automatiquement">
              <a:extLst>
                <a:ext uri="{FF2B5EF4-FFF2-40B4-BE49-F238E27FC236}">
                  <a16:creationId xmlns:a16="http://schemas.microsoft.com/office/drawing/2014/main" id="{0D9D0D8B-9291-A2AE-83B4-EBC4890D8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39" b="15935"/>
            <a:stretch/>
          </p:blipFill>
          <p:spPr>
            <a:xfrm>
              <a:off x="6263116" y="6179449"/>
              <a:ext cx="415093" cy="279050"/>
            </a:xfrm>
            <a:prstGeom prst="rect">
              <a:avLst/>
            </a:prstGeom>
          </p:spPr>
        </p:pic>
      </p:grpSp>
      <p:pic>
        <p:nvPicPr>
          <p:cNvPr id="3" name="Image 2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6AA73DD4-C73C-D2BE-F672-AC7A8F43B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55" y="4899170"/>
            <a:ext cx="1237015" cy="986710"/>
          </a:xfrm>
          <a:prstGeom prst="rect">
            <a:avLst/>
          </a:prstGeom>
        </p:spPr>
      </p:pic>
      <p:pic>
        <p:nvPicPr>
          <p:cNvPr id="8" name="Image 7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C10DAAE2-3BB8-DB99-FA53-E36E06303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26" y="2629006"/>
            <a:ext cx="295912" cy="327865"/>
          </a:xfrm>
          <a:prstGeom prst="rect">
            <a:avLst/>
          </a:prstGeom>
        </p:spPr>
      </p:pic>
      <p:pic>
        <p:nvPicPr>
          <p:cNvPr id="9" name="Image 8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B02A0D0B-D7C1-ED7D-FCBF-F94FF46E4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826" y="3184594"/>
            <a:ext cx="295912" cy="327865"/>
          </a:xfrm>
          <a:prstGeom prst="rect">
            <a:avLst/>
          </a:prstGeom>
        </p:spPr>
      </p:pic>
      <p:pic>
        <p:nvPicPr>
          <p:cNvPr id="11" name="Image 10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6C8F180B-E2AE-99CC-50D7-0E6434044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88" y="3743305"/>
            <a:ext cx="295912" cy="327865"/>
          </a:xfrm>
          <a:prstGeom prst="rect">
            <a:avLst/>
          </a:prstGeom>
        </p:spPr>
      </p:pic>
      <p:pic>
        <p:nvPicPr>
          <p:cNvPr id="15" name="Graphique 14" descr="Coche avec un remplissage uni">
            <a:extLst>
              <a:ext uri="{FF2B5EF4-FFF2-40B4-BE49-F238E27FC236}">
                <a16:creationId xmlns:a16="http://schemas.microsoft.com/office/drawing/2014/main" id="{676644CE-1D04-6912-85F8-21BCAC72B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3764" y="5060633"/>
            <a:ext cx="645163" cy="6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18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 dirty="0">
                <a:solidFill>
                  <a:srgbClr val="424242"/>
                </a:solidFill>
              </a:rPr>
              <a:t>Conclusion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74EB18B-08BE-3B7C-9D65-2D568C67252A}"/>
              </a:ext>
            </a:extLst>
          </p:cNvPr>
          <p:cNvGrpSpPr/>
          <p:nvPr/>
        </p:nvGrpSpPr>
        <p:grpSpPr>
          <a:xfrm>
            <a:off x="1507964" y="1469389"/>
            <a:ext cx="9318656" cy="1536870"/>
            <a:chOff x="163374" y="5358565"/>
            <a:chExt cx="10089488" cy="1536870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23457F6-1321-77B7-2A4A-4F9DF8A97800}"/>
                </a:ext>
              </a:extLst>
            </p:cNvPr>
            <p:cNvSpPr txBox="1"/>
            <p:nvPr/>
          </p:nvSpPr>
          <p:spPr>
            <a:xfrm>
              <a:off x="852533" y="5418107"/>
              <a:ext cx="94003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Limites </a:t>
              </a:r>
              <a:r>
                <a:rPr lang="fr-FR" dirty="0"/>
                <a:t>:</a:t>
              </a:r>
            </a:p>
            <a:p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Il existe des algorithmes de ML qui n’ont pas été testé.</a:t>
              </a:r>
            </a:p>
            <a:p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/>
                <a:t>Une seule méthode d’optimisation (GridSearchCV) a été testée. </a:t>
              </a:r>
            </a:p>
          </p:txBody>
        </p:sp>
        <p:pic>
          <p:nvPicPr>
            <p:cNvPr id="4" name="Graphique 3" descr="Pouce en bas avec un remplissage uni">
              <a:extLst>
                <a:ext uri="{FF2B5EF4-FFF2-40B4-BE49-F238E27FC236}">
                  <a16:creationId xmlns:a16="http://schemas.microsoft.com/office/drawing/2014/main" id="{159BE11E-D009-B58C-A97B-1420BFC3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63374" y="5358565"/>
              <a:ext cx="532384" cy="53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6319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B1CD6AC-7DCB-7394-924D-7A14B409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5" y="5266"/>
            <a:ext cx="12190546" cy="6852734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E3D9CCFA-744A-82DD-51A9-B42181B32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452" y="3563785"/>
            <a:ext cx="5946579" cy="664236"/>
          </a:xfrm>
        </p:spPr>
        <p:txBody>
          <a:bodyPr anchor="t">
            <a:normAutofit/>
          </a:bodyPr>
          <a:lstStyle/>
          <a:p>
            <a:r>
              <a:rPr lang="fr-FR" sz="4000" b="1" dirty="0">
                <a:solidFill>
                  <a:schemeClr val="tx2"/>
                </a:solidFill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136132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96B78F0D-72DD-79B8-4AA9-BD8BE93B1EBA}"/>
              </a:ext>
            </a:extLst>
          </p:cNvPr>
          <p:cNvGrpSpPr/>
          <p:nvPr/>
        </p:nvGrpSpPr>
        <p:grpSpPr>
          <a:xfrm>
            <a:off x="5029962" y="1088549"/>
            <a:ext cx="1437513" cy="782987"/>
            <a:chOff x="1405128" y="4338171"/>
            <a:chExt cx="2119884" cy="1226743"/>
          </a:xfrm>
        </p:grpSpPr>
        <p:pic>
          <p:nvPicPr>
            <p:cNvPr id="8" name="Image 7" descr="Une image contenant clipart, Graphique, symbole, dessin humoristique&#10;&#10;Description générée automatiquement">
              <a:extLst>
                <a:ext uri="{FF2B5EF4-FFF2-40B4-BE49-F238E27FC236}">
                  <a16:creationId xmlns:a16="http://schemas.microsoft.com/office/drawing/2014/main" id="{B20FFBC3-3105-B67A-76C6-E349B913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128" y="4338171"/>
              <a:ext cx="1119523" cy="1226743"/>
            </a:xfrm>
            <a:prstGeom prst="rect">
              <a:avLst/>
            </a:prstGeom>
          </p:spPr>
        </p:pic>
        <p:pic>
          <p:nvPicPr>
            <p:cNvPr id="10" name="Graphique 9" descr="Outils avec un remplissage uni">
              <a:extLst>
                <a:ext uri="{FF2B5EF4-FFF2-40B4-BE49-F238E27FC236}">
                  <a16:creationId xmlns:a16="http://schemas.microsoft.com/office/drawing/2014/main" id="{8C783C9D-769D-C88E-F9AF-4DE914FE6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10612" y="4419600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CD518E77-5413-6535-0529-8B6B73D80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914719"/>
              </p:ext>
            </p:extLst>
          </p:nvPr>
        </p:nvGraphicFramePr>
        <p:xfrm>
          <a:off x="709143" y="1871374"/>
          <a:ext cx="10896600" cy="432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9301">
                  <a:extLst>
                    <a:ext uri="{9D8B030D-6E8A-4147-A177-3AD203B41FA5}">
                      <a16:colId xmlns:a16="http://schemas.microsoft.com/office/drawing/2014/main" val="2598491124"/>
                    </a:ext>
                  </a:extLst>
                </a:gridCol>
                <a:gridCol w="4655099">
                  <a:extLst>
                    <a:ext uri="{9D8B030D-6E8A-4147-A177-3AD203B41FA5}">
                      <a16:colId xmlns:a16="http://schemas.microsoft.com/office/drawing/2014/main" val="2750246503"/>
                    </a:ext>
                  </a:extLst>
                </a:gridCol>
                <a:gridCol w="3632200">
                  <a:extLst>
                    <a:ext uri="{9D8B030D-6E8A-4147-A177-3AD203B41FA5}">
                      <a16:colId xmlns:a16="http://schemas.microsoft.com/office/drawing/2014/main" val="3706206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/>
                        <a:t>Nom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Utilisation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Fonctions spécifiques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83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dirty="0"/>
                        <a:t>Anaconda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Gestion de package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Gestion d’environnement virtuel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Conda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installation de package via le terminal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451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 Studio Code 1.84.2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Structurer la démarche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Exécuter code par étape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Expliquer la démarche (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markdown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613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Python 3.11.6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Appel aux librairies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Boucles for pour générer plusieurs calculs et graphiques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Boucles, listes, dictionnaires, librairies, méthodes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027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Pandas 2.1.1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Manipulation de données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Représentation des données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Manipulation de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Dataframe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: création, copie,</a:t>
                      </a:r>
                    </a:p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filtres, tris, description, concaténation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4944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Matplotlib 3.8.0</a:t>
                      </a:r>
                    </a:p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Seaborn 0.13.0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Génération de graphiques de visualisation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Barplot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scatterplot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lineplot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distplot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heatmap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70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Numpy  1.26.0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Manipulation de matrices et fonctions mathématiques</a:t>
                      </a:r>
                      <a:endParaRPr lang="fr-F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Histogram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argmax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arange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fr-F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617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Missingno 0.5.2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Représentation graphique pour valeurs manquantes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Matrice de NaN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685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Sklearn</a:t>
                      </a:r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1.3.1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Apprentissage automatique et modélisation statistique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SimpleImputer, </a:t>
                      </a:r>
                      <a:r>
                        <a:rPr lang="fr-FR" sz="1200" dirty="0" err="1"/>
                        <a:t>KNNImputer</a:t>
                      </a:r>
                      <a:r>
                        <a:rPr lang="fr-FR" sz="1200" dirty="0"/>
                        <a:t>, StandardScaler, PCA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34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200" b="1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Scipy</a:t>
                      </a:r>
                      <a:r>
                        <a:rPr lang="fr-FR" sz="12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1.11.3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Calculs de mathématiques complexes ou de problèmes scientifiques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Stats, chi2_contingency, </a:t>
                      </a:r>
                      <a:r>
                        <a:rPr lang="fr-FR" sz="1200" dirty="0" err="1"/>
                        <a:t>shapiro</a:t>
                      </a:r>
                      <a:r>
                        <a:rPr lang="fr-FR" sz="1200" dirty="0"/>
                        <a:t>, </a:t>
                      </a:r>
                      <a:r>
                        <a:rPr lang="fr-FR" sz="1200" dirty="0" err="1"/>
                        <a:t>kruskal</a:t>
                      </a:r>
                      <a:endParaRPr lang="fr-F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021376"/>
                  </a:ext>
                </a:extLst>
              </a:tr>
            </a:tbl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DFB8E256-42D2-8945-7BC8-11416AD5D692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4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17DEC1-18DA-A321-C1B0-A10594A7F9A2}"/>
              </a:ext>
            </a:extLst>
          </p:cNvPr>
          <p:cNvGraphicFramePr/>
          <p:nvPr/>
        </p:nvGraphicFramePr>
        <p:xfrm>
          <a:off x="4105596" y="897271"/>
          <a:ext cx="3980808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8DAAF30-4112-BD49-E867-80092925A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397535"/>
              </p:ext>
            </p:extLst>
          </p:nvPr>
        </p:nvGraphicFramePr>
        <p:xfrm>
          <a:off x="121886" y="1592332"/>
          <a:ext cx="10145690" cy="4628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ZoneTexte 22">
            <a:extLst>
              <a:ext uri="{FF2B5EF4-FFF2-40B4-BE49-F238E27FC236}">
                <a16:creationId xmlns:a16="http://schemas.microsoft.com/office/drawing/2014/main" id="{6E32D06F-B353-7993-E623-8EFF91B7BFB5}"/>
              </a:ext>
            </a:extLst>
          </p:cNvPr>
          <p:cNvSpPr txBox="1"/>
          <p:nvPr/>
        </p:nvSpPr>
        <p:spPr>
          <a:xfrm>
            <a:off x="6294131" y="3982895"/>
            <a:ext cx="550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proportion des sources d’énergie (électricité / gaz naturel / vapeur) Suppression consommation et émission CO2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887BC60-7189-5DC2-091E-31AA8B57EB48}"/>
              </a:ext>
            </a:extLst>
          </p:cNvPr>
          <p:cNvSpPr txBox="1"/>
          <p:nvPr/>
        </p:nvSpPr>
        <p:spPr>
          <a:xfrm>
            <a:off x="7552819" y="4879366"/>
            <a:ext cx="443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Conservation des bâtiments non destinés à l’habitation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A1BE150-0B93-D22E-CFAA-BC161AE93DD5}"/>
              </a:ext>
            </a:extLst>
          </p:cNvPr>
          <p:cNvSpPr txBox="1">
            <a:spLocks/>
          </p:cNvSpPr>
          <p:nvPr/>
        </p:nvSpPr>
        <p:spPr>
          <a:xfrm>
            <a:off x="1194816" y="210313"/>
            <a:ext cx="9256776" cy="782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5400">
                <a:solidFill>
                  <a:srgbClr val="424242"/>
                </a:solidFill>
              </a:rPr>
              <a:t>Nettoyage des données</a:t>
            </a:r>
            <a:endParaRPr lang="fr-FR" sz="5400" dirty="0">
              <a:solidFill>
                <a:srgbClr val="42424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5C2461-4747-EAEB-346D-958B42CF9C19}"/>
              </a:ext>
            </a:extLst>
          </p:cNvPr>
          <p:cNvSpPr txBox="1"/>
          <p:nvPr/>
        </p:nvSpPr>
        <p:spPr>
          <a:xfrm>
            <a:off x="8636898" y="5697685"/>
            <a:ext cx="3161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des bâtiments labélisés comme « outliers »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D8B0BF-390E-90BF-D33C-13BE9C1E840A}"/>
              </a:ext>
            </a:extLst>
          </p:cNvPr>
          <p:cNvSpPr txBox="1"/>
          <p:nvPr/>
        </p:nvSpPr>
        <p:spPr>
          <a:xfrm>
            <a:off x="5366348" y="2582285"/>
            <a:ext cx="6703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Quantité d’énergie (kBtu / </a:t>
            </a:r>
            <a:r>
              <a:rPr lang="fr-FR" sz="1400" strike="sngStrike" dirty="0"/>
              <a:t>kWh</a:t>
            </a:r>
            <a:r>
              <a:rPr lang="fr-FR" sz="1400" dirty="0"/>
              <a:t>)</a:t>
            </a:r>
            <a:endParaRPr lang="fr-FR" sz="1400" i="1" dirty="0"/>
          </a:p>
          <a:p>
            <a:r>
              <a:rPr lang="fr-FR" sz="1400" dirty="0"/>
              <a:t>     Localisation géographique (longitude &amp; latitude / </a:t>
            </a:r>
            <a:r>
              <a:rPr lang="fr-FR" sz="1400" strike="sngStrike" dirty="0"/>
              <a:t>adresse / n° de parcelle / Zip Code</a:t>
            </a:r>
            <a:r>
              <a:rPr lang="fr-FR" sz="1400" dirty="0"/>
              <a:t>)</a:t>
            </a:r>
            <a:endParaRPr lang="fr-FR" sz="14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39C46D-A2DA-B9C7-285D-41408AB98A48}"/>
              </a:ext>
            </a:extLst>
          </p:cNvPr>
          <p:cNvSpPr txBox="1"/>
          <p:nvPr/>
        </p:nvSpPr>
        <p:spPr>
          <a:xfrm>
            <a:off x="6030321" y="3446226"/>
            <a:ext cx="5593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Suppression feature : « Datayear » / « city » / « State »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2CDF0F-AA62-5DFD-35B1-D9C65D2C4941}"/>
              </a:ext>
            </a:extLst>
          </p:cNvPr>
          <p:cNvSpPr/>
          <p:nvPr/>
        </p:nvSpPr>
        <p:spPr>
          <a:xfrm>
            <a:off x="204658" y="2209034"/>
            <a:ext cx="11782684" cy="4232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5EB5E5-BBBB-7290-CD29-98938DD33822}"/>
              </a:ext>
            </a:extLst>
          </p:cNvPr>
          <p:cNvSpPr txBox="1"/>
          <p:nvPr/>
        </p:nvSpPr>
        <p:spPr>
          <a:xfrm>
            <a:off x="4536286" y="1901257"/>
            <a:ext cx="4394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=&gt; </a:t>
            </a:r>
            <a:r>
              <a:rPr lang="fr-FR" sz="1400" strike="sngStrike" dirty="0"/>
              <a:t>features &lt; 50% de remplissage</a:t>
            </a:r>
          </a:p>
        </p:txBody>
      </p:sp>
    </p:spTree>
    <p:extLst>
      <p:ext uri="{BB962C8B-B14F-4D97-AF65-F5344CB8AC3E}">
        <p14:creationId xmlns:p14="http://schemas.microsoft.com/office/powerpoint/2010/main" val="17318481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3062</Words>
  <Application>Microsoft Office PowerPoint</Application>
  <PresentationFormat>Grand écran</PresentationFormat>
  <Paragraphs>646</Paragraphs>
  <Slides>76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Calibri Light</vt:lpstr>
      <vt:lpstr>Consolas</vt:lpstr>
      <vt:lpstr>Nunito-Regular</vt:lpstr>
      <vt:lpstr>Times New Roman</vt:lpstr>
      <vt:lpstr>Wingdings</vt:lpstr>
      <vt:lpstr>Thème Office</vt:lpstr>
      <vt:lpstr>Projet 4  -  Anticipez les besoins en consommation de bâtiments</vt:lpstr>
      <vt:lpstr>Sommaire</vt:lpstr>
      <vt:lpstr>Problématique</vt:lpstr>
      <vt:lpstr>Sommaire</vt:lpstr>
      <vt:lpstr>Présentation du jeu de données</vt:lpstr>
      <vt:lpstr>Sommaire</vt:lpstr>
      <vt:lpstr>Nettoyage des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Pierrick Berthe</dc:creator>
  <cp:lastModifiedBy>Pierrick Berthe</cp:lastModifiedBy>
  <cp:revision>183</cp:revision>
  <dcterms:created xsi:type="dcterms:W3CDTF">2023-08-08T14:12:53Z</dcterms:created>
  <dcterms:modified xsi:type="dcterms:W3CDTF">2023-12-01T16:28:41Z</dcterms:modified>
</cp:coreProperties>
</file>